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6256000" cy="9144000"/>
  <p:notesSz cx="9144000" cy="16256000"/>
  <p:embeddedFontLst>
    <p:embeddedFont>
      <p:font typeface="Liter" charset="-122" pitchFamily="34"/>
      <p:regular r:id="rId2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3-1.png"/><Relationship Id="rId3" Type="http://schemas.openxmlformats.org/officeDocument/2006/relationships/image" Target="../media/image-5-1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gradFill rotWithShape="1" flip="none">
          <a:gsLst>
            <a:gs pos="0">
              <a:srgbClr val="1E293B"/>
            </a:gs>
            <a:gs pos="100000">
              <a:srgbClr val="0F172A"/>
            </a:gs>
          </a:gsLst>
          <a:path path="circle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9144000"/>
          </a:xfrm>
          <a:prstGeom prst="ellipse">
            <a:avLst/>
          </a:prstGeom>
          <a:gradFill rotWithShape="1" flip="none">
            <a:gsLst>
              <a:gs pos="0">
                <a:srgbClr val="F59E0B">
                  <a:alpha val="8000"/>
                </a:srgbClr>
              </a:gs>
              <a:gs pos="100000">
                <a:srgbClr val="0F172A">
                  <a:alpha val="0"/>
                </a:srgbClr>
              </a:gs>
            </a:gsLst>
            <a:path path="circle"/>
          </a:gradFill>
          <a:ln/>
        </p:spPr>
      </p:sp>
      <p:pic>
        <p:nvPicPr>
          <p:cNvPr id="3" name="Image 0" descr="https://kimi-img.moonshot.cn/pub/slides/okc/p66wxhaay6q4m/mnt/agents/output/images/1_Modern_cargo_truck_with_dynamic_night.png">    </p:cNvPr>
          <p:cNvPicPr>
            <a:picLocks noChangeAspect="1"/>
          </p:cNvPicPr>
          <p:nvPr/>
        </p:nvPicPr>
        <p:blipFill>
          <a:blip r:embed="rId1">
            <a:alphaModFix amt="25000"/>
          </a:blip>
          <a:srcRect l="78" r="78" t="0" b="0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0F172A">
                  <a:alpha val="53000"/>
                </a:srgbClr>
              </a:gs>
              <a:gs pos="50000">
                <a:srgbClr val="0F172A">
                  <a:alpha val="73000"/>
                </a:srgbClr>
              </a:gs>
              <a:gs pos="100000">
                <a:srgbClr val="0F172A">
                  <a:alpha val="93000"/>
                </a:srgbClr>
              </a:gs>
            </a:gsLst>
            <a:lin ang="5400000" scaled="1"/>
          </a:gradFill>
          <a:ln/>
        </p:spPr>
      </p:sp>
      <p:sp>
        <p:nvSpPr>
          <p:cNvPr id="5" name="Text 2"/>
          <p:cNvSpPr/>
          <p:nvPr/>
        </p:nvSpPr>
        <p:spPr>
          <a:xfrm>
            <a:off x="6223000" y="2667000"/>
            <a:ext cx="381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300" spc="100" kern="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车联网全数字化解决方案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2413000" y="3175000"/>
            <a:ext cx="11430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5200" spc="200" kern="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航宝车联网</a:t>
            </a:r>
            <a:endParaRPr lang="en-US" sz="4800" dirty="0"/>
          </a:p>
        </p:txBody>
      </p:sp>
      <p:sp>
        <p:nvSpPr>
          <p:cNvPr id="7" name="Shape 4"/>
          <p:cNvSpPr/>
          <p:nvPr/>
        </p:nvSpPr>
        <p:spPr>
          <a:xfrm>
            <a:off x="7112000" y="4254500"/>
            <a:ext cx="2032000" cy="38100"/>
          </a:xfrm>
          <a:prstGeom prst="rect">
            <a:avLst/>
          </a:prstGeom>
          <a:solidFill>
            <a:srgbClr val="F59E0B"/>
          </a:solidFill>
          <a:ln/>
        </p:spPr>
      </p:sp>
      <p:sp>
        <p:nvSpPr>
          <p:cNvPr id="8" name="Text 5"/>
          <p:cNvSpPr/>
          <p:nvPr/>
        </p:nvSpPr>
        <p:spPr>
          <a:xfrm>
            <a:off x="3683000" y="4546600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让每一辆车都成为数字资产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3048000" y="6096000"/>
            <a:ext cx="1016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20年</a:t>
            </a:r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专注 · </a:t>
            </a:r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1000+</a:t>
            </a:r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企业信赖 · 降本增效 · 安全无忧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4953000" y="8001000"/>
            <a:ext cx="635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北京一祺航科技有限公司 | www.eonauto.com</a:t>
            </a:r>
            <a:endParaRPr lang="en-US" sz="14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381000"/>
            <a:ext cx="127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航宝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762000" y="889000"/>
            <a:ext cx="1143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600" spc="100" kern="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全方位安全监控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762000" y="1549400"/>
            <a:ext cx="762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从车况到行为的立体防护体系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762000" y="1968500"/>
            <a:ext cx="635000" cy="38100"/>
          </a:xfrm>
          <a:prstGeom prst="rect">
            <a:avLst/>
          </a:prstGeom>
          <a:solidFill>
            <a:srgbClr val="3B82F6"/>
          </a:solidFill>
          <a:ln/>
        </p:spPr>
      </p:sp>
      <p:sp>
        <p:nvSpPr>
          <p:cNvPr id="6" name="Text 4"/>
          <p:cNvSpPr/>
          <p:nvPr/>
        </p:nvSpPr>
        <p:spPr>
          <a:xfrm>
            <a:off x="762000" y="2413000"/>
            <a:ext cx="2540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4800" dirty="0">
                <a:solidFill>
                  <a:srgbClr val="3B82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80%</a:t>
            </a:r>
            <a:endParaRPr lang="en-US" sz="6000" dirty="0"/>
          </a:p>
        </p:txBody>
      </p:sp>
      <p:sp>
        <p:nvSpPr>
          <p:cNvPr id="7" name="Text 5"/>
          <p:cNvSpPr/>
          <p:nvPr/>
        </p:nvSpPr>
        <p:spPr>
          <a:xfrm>
            <a:off x="762000" y="3302000"/>
            <a:ext cx="254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安全事故降低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62000" y="3937000"/>
            <a:ext cx="101600" cy="101600"/>
          </a:xfrm>
          <a:prstGeom prst="ellipse">
            <a:avLst/>
          </a:prstGeom>
          <a:solidFill>
            <a:srgbClr val="3B82F6"/>
          </a:solidFill>
          <a:ln/>
        </p:spPr>
      </p:sp>
      <p:sp>
        <p:nvSpPr>
          <p:cNvPr id="9" name="Text 7"/>
          <p:cNvSpPr/>
          <p:nvPr/>
        </p:nvSpPr>
        <p:spPr>
          <a:xfrm>
            <a:off x="1016000" y="3835400"/>
            <a:ext cx="6350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三模定位无盲区</a:t>
            </a:r>
            <a:pPr>
              <a:lnSpc>
                <a:spcPct val="100000"/>
              </a:lnSpc>
            </a:pPr>
            <a:r>
              <a:rPr lang="en-US" sz="17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北斗/GPS/GLONASS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762000" y="4445000"/>
            <a:ext cx="101600" cy="101600"/>
          </a:xfrm>
          <a:prstGeom prst="ellipse">
            <a:avLst/>
          </a:prstGeom>
          <a:solidFill>
            <a:srgbClr val="3B82F6"/>
          </a:solidFill>
          <a:ln/>
        </p:spPr>
      </p:sp>
      <p:sp>
        <p:nvSpPr>
          <p:cNvPr id="11" name="Text 9"/>
          <p:cNvSpPr/>
          <p:nvPr/>
        </p:nvSpPr>
        <p:spPr>
          <a:xfrm>
            <a:off x="1016000" y="4343400"/>
            <a:ext cx="6350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4G实时监控</a:t>
            </a:r>
            <a:pPr>
              <a:lnSpc>
                <a:spcPct val="100000"/>
              </a:lnSpc>
            </a:pPr>
            <a:r>
              <a:rPr lang="en-US" sz="17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车辆位置、状态、轨迹全程可视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62000" y="4953000"/>
            <a:ext cx="101600" cy="101600"/>
          </a:xfrm>
          <a:prstGeom prst="ellipse">
            <a:avLst/>
          </a:prstGeom>
          <a:solidFill>
            <a:srgbClr val="3B82F6"/>
          </a:solidFill>
          <a:ln/>
        </p:spPr>
      </p:sp>
      <p:sp>
        <p:nvSpPr>
          <p:cNvPr id="13" name="Text 11"/>
          <p:cNvSpPr/>
          <p:nvPr/>
        </p:nvSpPr>
        <p:spPr>
          <a:xfrm>
            <a:off x="1016000" y="4851400"/>
            <a:ext cx="6350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速度波动曲线</a:t>
            </a:r>
            <a:pPr>
              <a:lnSpc>
                <a:spcPct val="100000"/>
              </a:lnSpc>
            </a:pPr>
            <a:r>
              <a:rPr lang="en-US" sz="17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分析驾驶习惯与风险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762000" y="5461000"/>
            <a:ext cx="101600" cy="101600"/>
          </a:xfrm>
          <a:prstGeom prst="ellipse">
            <a:avLst/>
          </a:prstGeom>
          <a:solidFill>
            <a:srgbClr val="3B82F6"/>
          </a:solidFill>
          <a:ln/>
        </p:spPr>
      </p:sp>
      <p:sp>
        <p:nvSpPr>
          <p:cNvPr id="15" name="Text 13"/>
          <p:cNvSpPr/>
          <p:nvPr/>
        </p:nvSpPr>
        <p:spPr>
          <a:xfrm>
            <a:off x="1016000" y="5359400"/>
            <a:ext cx="6731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停车疑点数据</a:t>
            </a:r>
            <a:pPr>
              <a:lnSpc>
                <a:spcPct val="100000"/>
              </a:lnSpc>
            </a:pPr>
            <a:r>
              <a:rPr lang="en-US" sz="17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事故前20秒，0.2秒间隔记录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62000" y="5969000"/>
            <a:ext cx="101600" cy="101600"/>
          </a:xfrm>
          <a:prstGeom prst="ellipse">
            <a:avLst/>
          </a:prstGeom>
          <a:solidFill>
            <a:srgbClr val="3B82F6"/>
          </a:solidFill>
          <a:ln/>
        </p:spPr>
      </p:sp>
      <p:sp>
        <p:nvSpPr>
          <p:cNvPr id="17" name="Text 15"/>
          <p:cNvSpPr/>
          <p:nvPr/>
        </p:nvSpPr>
        <p:spPr>
          <a:xfrm>
            <a:off x="1016000" y="5867400"/>
            <a:ext cx="6731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多重智能报警</a:t>
            </a:r>
            <a:pPr>
              <a:lnSpc>
                <a:spcPct val="100000"/>
              </a:lnSpc>
            </a:pPr>
            <a:r>
              <a:rPr lang="en-US" sz="17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超速/疲劳驾驶/超载自动预警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762000" y="6477000"/>
            <a:ext cx="101600" cy="101600"/>
          </a:xfrm>
          <a:prstGeom prst="ellipse">
            <a:avLst/>
          </a:prstGeom>
          <a:solidFill>
            <a:srgbClr val="3B82F6"/>
          </a:solidFill>
          <a:ln/>
        </p:spPr>
      </p:sp>
      <p:sp>
        <p:nvSpPr>
          <p:cNvPr id="19" name="Text 17"/>
          <p:cNvSpPr/>
          <p:nvPr/>
        </p:nvSpPr>
        <p:spPr>
          <a:xfrm>
            <a:off x="1016000" y="6375400"/>
            <a:ext cx="6731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驾驶行为画像</a:t>
            </a:r>
            <a:pPr>
              <a:lnSpc>
                <a:spcPct val="100000"/>
              </a:lnSpc>
            </a:pPr>
            <a:r>
              <a:rPr lang="en-US" sz="17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支持保险评级与人员考核</a:t>
            </a:r>
            <a:endParaRPr lang="en-US" sz="1600" dirty="0"/>
          </a:p>
        </p:txBody>
      </p:sp>
      <p:pic>
        <p:nvPicPr>
          <p:cNvPr id="20" name="Image 0" descr="https://kimi-img.moonshot.cn/pub/slides/okc/p66wxhaay6q4m/mnt/agents/output/images/1_7_950_Gps_Map_Dark_Royalty_Free_Images.png">    </p:cNvPr>
          <p:cNvPicPr>
            <a:picLocks noChangeAspect="1"/>
          </p:cNvPicPr>
          <p:nvPr/>
        </p:nvPicPr>
        <p:blipFill>
          <a:blip r:embed="rId1"/>
          <a:srcRect l="16054" r="16054" t="0" b="0"/>
          <a:stretch/>
        </p:blipFill>
        <p:spPr>
          <a:xfrm>
            <a:off x="8128000" y="2286000"/>
            <a:ext cx="7366000" cy="5842000"/>
          </a:xfrm>
          <a:prstGeom prst="rect">
            <a:avLst/>
          </a:prstGeom>
        </p:spPr>
      </p:pic>
      <p:sp>
        <p:nvSpPr>
          <p:cNvPr id="21" name="Shape 18"/>
          <p:cNvSpPr/>
          <p:nvPr/>
        </p:nvSpPr>
        <p:spPr>
          <a:xfrm>
            <a:off x="8128000" y="2286000"/>
            <a:ext cx="1524000" cy="5842000"/>
          </a:xfrm>
          <a:prstGeom prst="rect">
            <a:avLst/>
          </a:prstGeom>
          <a:gradFill rotWithShape="1" flip="none">
            <a:gsLst>
              <a:gs pos="0">
                <a:srgbClr val="F8FAFC"/>
              </a:gs>
              <a:gs pos="100000">
                <a:srgbClr val="F8FAFC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22" name="Shape 19"/>
          <p:cNvSpPr/>
          <p:nvPr/>
        </p:nvSpPr>
        <p:spPr>
          <a:xfrm>
            <a:off x="762000" y="8636000"/>
            <a:ext cx="14732000" cy="12700"/>
          </a:xfrm>
          <a:prstGeom prst="rect">
            <a:avLst/>
          </a:prstGeom>
          <a:solidFill>
            <a:srgbClr val="E2E8F0"/>
          </a:solidFill>
          <a:ln/>
        </p:spPr>
      </p:sp>
      <p:sp>
        <p:nvSpPr>
          <p:cNvPr id="23" name="Text 20"/>
          <p:cNvSpPr/>
          <p:nvPr/>
        </p:nvSpPr>
        <p:spPr>
          <a:xfrm>
            <a:off x="762000" y="8737600"/>
            <a:ext cx="50800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北京一祺航科技有限公司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381000"/>
            <a:ext cx="127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航宝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762000" y="889000"/>
            <a:ext cx="1016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600" spc="100" kern="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智能载荷测算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762000" y="1549400"/>
            <a:ext cx="635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记录每一次装卸，精准核算运营成本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762000" y="1968500"/>
            <a:ext cx="635000" cy="38100"/>
          </a:xfrm>
          <a:prstGeom prst="rect">
            <a:avLst/>
          </a:prstGeom>
          <a:solidFill>
            <a:srgbClr val="8B5CF6"/>
          </a:solidFill>
          <a:ln/>
        </p:spPr>
      </p:sp>
      <p:sp>
        <p:nvSpPr>
          <p:cNvPr id="6" name="Shape 4"/>
          <p:cNvSpPr/>
          <p:nvPr/>
        </p:nvSpPr>
        <p:spPr>
          <a:xfrm>
            <a:off x="762000" y="2413000"/>
            <a:ext cx="4572000" cy="5588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762000" y="2413000"/>
            <a:ext cx="4572000" cy="63500"/>
          </a:xfrm>
          <a:prstGeom prst="rect">
            <a:avLst/>
          </a:prstGeom>
          <a:solidFill>
            <a:srgbClr val="8B5CF6"/>
          </a:solidFill>
          <a:ln/>
        </p:spPr>
      </p:sp>
      <p:sp>
        <p:nvSpPr>
          <p:cNvPr id="8" name="Shape 6"/>
          <p:cNvSpPr/>
          <p:nvPr/>
        </p:nvSpPr>
        <p:spPr>
          <a:xfrm>
            <a:off x="1079500" y="2794000"/>
            <a:ext cx="558800" cy="558800"/>
          </a:xfrm>
          <a:custGeom>
            <a:avLst/>
            <a:gdLst/>
            <a:ahLst/>
            <a:cxnLst/>
            <a:rect l="l" t="t" r="r" b="b"/>
            <a:pathLst>
              <a:path w="558800" h="558800">
                <a:moveTo>
                  <a:pt x="34925" y="34925"/>
                </a:moveTo>
                <a:cubicBezTo>
                  <a:pt x="54243" y="34925"/>
                  <a:pt x="69850" y="50532"/>
                  <a:pt x="69850" y="69850"/>
                </a:cubicBezTo>
                <a:lnTo>
                  <a:pt x="69850" y="436563"/>
                </a:lnTo>
                <a:cubicBezTo>
                  <a:pt x="69850" y="446167"/>
                  <a:pt x="77708" y="454025"/>
                  <a:pt x="87313" y="454025"/>
                </a:cubicBezTo>
                <a:lnTo>
                  <a:pt x="523875" y="454025"/>
                </a:lnTo>
                <a:cubicBezTo>
                  <a:pt x="543193" y="454025"/>
                  <a:pt x="558800" y="469632"/>
                  <a:pt x="558800" y="488950"/>
                </a:cubicBezTo>
                <a:cubicBezTo>
                  <a:pt x="558800" y="508268"/>
                  <a:pt x="543193" y="523875"/>
                  <a:pt x="523875" y="523875"/>
                </a:cubicBezTo>
                <a:lnTo>
                  <a:pt x="87313" y="523875"/>
                </a:lnTo>
                <a:cubicBezTo>
                  <a:pt x="39072" y="523875"/>
                  <a:pt x="0" y="484803"/>
                  <a:pt x="0" y="436563"/>
                </a:cubicBezTo>
                <a:lnTo>
                  <a:pt x="0" y="69850"/>
                </a:lnTo>
                <a:cubicBezTo>
                  <a:pt x="0" y="50532"/>
                  <a:pt x="15607" y="34925"/>
                  <a:pt x="34925" y="34925"/>
                </a:cubicBezTo>
                <a:close/>
                <a:moveTo>
                  <a:pt x="261938" y="104775"/>
                </a:moveTo>
                <a:cubicBezTo>
                  <a:pt x="269250" y="104775"/>
                  <a:pt x="276235" y="107831"/>
                  <a:pt x="281255" y="113288"/>
                </a:cubicBezTo>
                <a:lnTo>
                  <a:pt x="358854" y="197872"/>
                </a:lnTo>
                <a:lnTo>
                  <a:pt x="409277" y="147340"/>
                </a:lnTo>
                <a:cubicBezTo>
                  <a:pt x="419537" y="137081"/>
                  <a:pt x="436126" y="137081"/>
                  <a:pt x="446276" y="147340"/>
                </a:cubicBezTo>
                <a:lnTo>
                  <a:pt x="516126" y="217190"/>
                </a:lnTo>
                <a:cubicBezTo>
                  <a:pt x="521037" y="222101"/>
                  <a:pt x="523766" y="228759"/>
                  <a:pt x="523766" y="235744"/>
                </a:cubicBezTo>
                <a:lnTo>
                  <a:pt x="523766" y="357981"/>
                </a:lnTo>
                <a:cubicBezTo>
                  <a:pt x="523766" y="372497"/>
                  <a:pt x="512088" y="384175"/>
                  <a:pt x="497572" y="384175"/>
                </a:cubicBezTo>
                <a:lnTo>
                  <a:pt x="165785" y="384175"/>
                </a:lnTo>
                <a:cubicBezTo>
                  <a:pt x="151269" y="384175"/>
                  <a:pt x="139591" y="372497"/>
                  <a:pt x="139591" y="357981"/>
                </a:cubicBezTo>
                <a:lnTo>
                  <a:pt x="139591" y="235744"/>
                </a:lnTo>
                <a:cubicBezTo>
                  <a:pt x="139591" y="229195"/>
                  <a:pt x="142101" y="222865"/>
                  <a:pt x="146467" y="218063"/>
                </a:cubicBezTo>
                <a:lnTo>
                  <a:pt x="242510" y="113288"/>
                </a:lnTo>
                <a:cubicBezTo>
                  <a:pt x="247422" y="107831"/>
                  <a:pt x="254516" y="104775"/>
                  <a:pt x="261828" y="104775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9" name="Text 7"/>
          <p:cNvSpPr/>
          <p:nvPr/>
        </p:nvSpPr>
        <p:spPr>
          <a:xfrm>
            <a:off x="1079500" y="3556000"/>
            <a:ext cx="3937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载荷动态曲线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079500" y="4127500"/>
            <a:ext cx="3937000" cy="355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70000"/>
              </a:lnSpc>
            </a:pPr>
            <a:r>
              <a:rPr lang="en-US" sz="17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实时记录车辆载荷变化，何时装货、何时卸货、在哪个地点装卸，全部一目了然。</a:t>
            </a:r>
            <a:endParaRPr lang="en-US" sz="1600" dirty="0"/>
          </a:p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en-US" sz="17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载荷波动曲线精准反映装卸过程，杜绝货物丢失与私卸风险。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715000" y="2413000"/>
            <a:ext cx="4572000" cy="5588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5715000" y="2413000"/>
            <a:ext cx="4572000" cy="63500"/>
          </a:xfrm>
          <a:prstGeom prst="rect">
            <a:avLst/>
          </a:prstGeom>
          <a:solidFill>
            <a:srgbClr val="F59E0B"/>
          </a:solidFill>
          <a:ln/>
        </p:spPr>
      </p:sp>
      <p:sp>
        <p:nvSpPr>
          <p:cNvPr id="13" name="Shape 11"/>
          <p:cNvSpPr/>
          <p:nvPr/>
        </p:nvSpPr>
        <p:spPr>
          <a:xfrm>
            <a:off x="6032500" y="2794000"/>
            <a:ext cx="558800" cy="558800"/>
          </a:xfrm>
          <a:custGeom>
            <a:avLst/>
            <a:gdLst/>
            <a:ahLst/>
            <a:cxnLst/>
            <a:rect l="l" t="t" r="r" b="b"/>
            <a:pathLst>
              <a:path w="558800" h="558800">
                <a:moveTo>
                  <a:pt x="139700" y="104775"/>
                </a:moveTo>
                <a:lnTo>
                  <a:pt x="139700" y="87313"/>
                </a:lnTo>
                <a:cubicBezTo>
                  <a:pt x="139700" y="39072"/>
                  <a:pt x="233561" y="0"/>
                  <a:pt x="349250" y="0"/>
                </a:cubicBezTo>
                <a:cubicBezTo>
                  <a:pt x="464939" y="0"/>
                  <a:pt x="558800" y="39072"/>
                  <a:pt x="558800" y="87313"/>
                </a:cubicBezTo>
                <a:lnTo>
                  <a:pt x="558800" y="104775"/>
                </a:lnTo>
                <a:cubicBezTo>
                  <a:pt x="558800" y="138172"/>
                  <a:pt x="513725" y="167203"/>
                  <a:pt x="447477" y="181937"/>
                </a:cubicBezTo>
                <a:cubicBezTo>
                  <a:pt x="444857" y="178881"/>
                  <a:pt x="442129" y="175935"/>
                  <a:pt x="439400" y="173206"/>
                </a:cubicBezTo>
                <a:cubicBezTo>
                  <a:pt x="422483" y="156508"/>
                  <a:pt x="400655" y="143847"/>
                  <a:pt x="377845" y="134461"/>
                </a:cubicBezTo>
                <a:cubicBezTo>
                  <a:pt x="332115" y="115362"/>
                  <a:pt x="272524" y="104884"/>
                  <a:pt x="209550" y="104884"/>
                </a:cubicBezTo>
                <a:cubicBezTo>
                  <a:pt x="185648" y="104884"/>
                  <a:pt x="162292" y="106412"/>
                  <a:pt x="139918" y="109359"/>
                </a:cubicBezTo>
                <a:cubicBezTo>
                  <a:pt x="139700" y="107940"/>
                  <a:pt x="139700" y="106412"/>
                  <a:pt x="139700" y="104884"/>
                </a:cubicBezTo>
                <a:close/>
                <a:moveTo>
                  <a:pt x="471488" y="385266"/>
                </a:moveTo>
                <a:lnTo>
                  <a:pt x="471488" y="334843"/>
                </a:lnTo>
                <a:cubicBezTo>
                  <a:pt x="487968" y="330587"/>
                  <a:pt x="503466" y="325566"/>
                  <a:pt x="517545" y="319673"/>
                </a:cubicBezTo>
                <a:cubicBezTo>
                  <a:pt x="531951" y="313670"/>
                  <a:pt x="546031" y="306358"/>
                  <a:pt x="558800" y="297517"/>
                </a:cubicBezTo>
                <a:lnTo>
                  <a:pt x="558800" y="314325"/>
                </a:lnTo>
                <a:cubicBezTo>
                  <a:pt x="558800" y="343575"/>
                  <a:pt x="524421" y="369441"/>
                  <a:pt x="471488" y="385266"/>
                </a:cubicBezTo>
                <a:close/>
                <a:moveTo>
                  <a:pt x="471488" y="280491"/>
                </a:moveTo>
                <a:lnTo>
                  <a:pt x="471488" y="244475"/>
                </a:lnTo>
                <a:cubicBezTo>
                  <a:pt x="471488" y="239564"/>
                  <a:pt x="471051" y="234871"/>
                  <a:pt x="470396" y="230287"/>
                </a:cubicBezTo>
                <a:cubicBezTo>
                  <a:pt x="487313" y="226030"/>
                  <a:pt x="503138" y="220901"/>
                  <a:pt x="517545" y="214789"/>
                </a:cubicBezTo>
                <a:cubicBezTo>
                  <a:pt x="531951" y="208677"/>
                  <a:pt x="546031" y="201474"/>
                  <a:pt x="558800" y="192633"/>
                </a:cubicBezTo>
                <a:lnTo>
                  <a:pt x="558800" y="209441"/>
                </a:lnTo>
                <a:cubicBezTo>
                  <a:pt x="558800" y="238691"/>
                  <a:pt x="524421" y="264557"/>
                  <a:pt x="471488" y="280382"/>
                </a:cubicBezTo>
                <a:close/>
                <a:moveTo>
                  <a:pt x="0" y="261938"/>
                </a:moveTo>
                <a:lnTo>
                  <a:pt x="0" y="244475"/>
                </a:lnTo>
                <a:cubicBezTo>
                  <a:pt x="0" y="196235"/>
                  <a:pt x="93861" y="157163"/>
                  <a:pt x="209550" y="157163"/>
                </a:cubicBezTo>
                <a:cubicBezTo>
                  <a:pt x="325239" y="157163"/>
                  <a:pt x="419100" y="196235"/>
                  <a:pt x="419100" y="244475"/>
                </a:cubicBezTo>
                <a:lnTo>
                  <a:pt x="419100" y="261938"/>
                </a:lnTo>
                <a:cubicBezTo>
                  <a:pt x="419100" y="310178"/>
                  <a:pt x="325239" y="349250"/>
                  <a:pt x="209550" y="349250"/>
                </a:cubicBezTo>
                <a:cubicBezTo>
                  <a:pt x="93861" y="349250"/>
                  <a:pt x="0" y="310178"/>
                  <a:pt x="0" y="261938"/>
                </a:cubicBezTo>
                <a:close/>
                <a:moveTo>
                  <a:pt x="419100" y="366713"/>
                </a:moveTo>
                <a:cubicBezTo>
                  <a:pt x="419100" y="414953"/>
                  <a:pt x="325239" y="454025"/>
                  <a:pt x="209550" y="454025"/>
                </a:cubicBezTo>
                <a:cubicBezTo>
                  <a:pt x="93861" y="454025"/>
                  <a:pt x="0" y="414953"/>
                  <a:pt x="0" y="366713"/>
                </a:cubicBezTo>
                <a:lnTo>
                  <a:pt x="0" y="349905"/>
                </a:lnTo>
                <a:cubicBezTo>
                  <a:pt x="12660" y="358745"/>
                  <a:pt x="26739" y="365949"/>
                  <a:pt x="41255" y="372060"/>
                </a:cubicBezTo>
                <a:cubicBezTo>
                  <a:pt x="86985" y="391160"/>
                  <a:pt x="146576" y="401638"/>
                  <a:pt x="209550" y="401638"/>
                </a:cubicBezTo>
                <a:cubicBezTo>
                  <a:pt x="272524" y="401638"/>
                  <a:pt x="332115" y="391051"/>
                  <a:pt x="377845" y="372060"/>
                </a:cubicBezTo>
                <a:cubicBezTo>
                  <a:pt x="392251" y="366058"/>
                  <a:pt x="406331" y="358745"/>
                  <a:pt x="419100" y="349905"/>
                </a:cubicBezTo>
                <a:lnTo>
                  <a:pt x="419100" y="366713"/>
                </a:lnTo>
                <a:close/>
                <a:moveTo>
                  <a:pt x="419100" y="454680"/>
                </a:moveTo>
                <a:lnTo>
                  <a:pt x="419100" y="471488"/>
                </a:lnTo>
                <a:cubicBezTo>
                  <a:pt x="419100" y="519728"/>
                  <a:pt x="325239" y="558800"/>
                  <a:pt x="209550" y="558800"/>
                </a:cubicBezTo>
                <a:cubicBezTo>
                  <a:pt x="93861" y="558800"/>
                  <a:pt x="0" y="519728"/>
                  <a:pt x="0" y="471488"/>
                </a:cubicBezTo>
                <a:lnTo>
                  <a:pt x="0" y="454680"/>
                </a:lnTo>
                <a:cubicBezTo>
                  <a:pt x="12660" y="463520"/>
                  <a:pt x="26739" y="470724"/>
                  <a:pt x="41255" y="476835"/>
                </a:cubicBezTo>
                <a:cubicBezTo>
                  <a:pt x="86985" y="495935"/>
                  <a:pt x="146576" y="506413"/>
                  <a:pt x="209550" y="506413"/>
                </a:cubicBezTo>
                <a:cubicBezTo>
                  <a:pt x="272524" y="506413"/>
                  <a:pt x="332115" y="495826"/>
                  <a:pt x="377845" y="476835"/>
                </a:cubicBezTo>
                <a:cubicBezTo>
                  <a:pt x="392251" y="470833"/>
                  <a:pt x="406331" y="463520"/>
                  <a:pt x="419100" y="454680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14" name="Text 12"/>
          <p:cNvSpPr/>
          <p:nvPr/>
        </p:nvSpPr>
        <p:spPr>
          <a:xfrm>
            <a:off x="6032500" y="3556000"/>
            <a:ext cx="3937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成本精准核算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032500" y="4127500"/>
            <a:ext cx="3937000" cy="355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70000"/>
              </a:lnSpc>
            </a:pPr>
            <a:r>
              <a:rPr lang="en-US" sz="17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载荷与成本数字化关联，精确核算每次运输的运营成本。</a:t>
            </a:r>
            <a:endParaRPr lang="en-US" sz="1600" dirty="0"/>
          </a:p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en-US" sz="17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为物流企业提供了精准的载荷能耗大数据，填补了国内外空白。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10668000" y="2413000"/>
            <a:ext cx="4826000" cy="5588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10668000" y="2413000"/>
            <a:ext cx="4826000" cy="63500"/>
          </a:xfrm>
          <a:prstGeom prst="rect">
            <a:avLst/>
          </a:prstGeom>
          <a:solidFill>
            <a:srgbClr val="EF4444"/>
          </a:solidFill>
          <a:ln/>
        </p:spPr>
      </p:sp>
      <p:sp>
        <p:nvSpPr>
          <p:cNvPr id="18" name="Shape 16"/>
          <p:cNvSpPr/>
          <p:nvPr/>
        </p:nvSpPr>
        <p:spPr>
          <a:xfrm>
            <a:off x="10985500" y="2794000"/>
            <a:ext cx="558800" cy="558800"/>
          </a:xfrm>
          <a:custGeom>
            <a:avLst/>
            <a:gdLst/>
            <a:ahLst/>
            <a:cxnLst/>
            <a:rect l="l" t="t" r="r" b="b"/>
            <a:pathLst>
              <a:path w="558800" h="558800">
                <a:moveTo>
                  <a:pt x="279400" y="0"/>
                </a:moveTo>
                <a:cubicBezTo>
                  <a:pt x="295444" y="0"/>
                  <a:pt x="310178" y="8840"/>
                  <a:pt x="317818" y="22920"/>
                </a:cubicBezTo>
                <a:lnTo>
                  <a:pt x="553561" y="459482"/>
                </a:lnTo>
                <a:cubicBezTo>
                  <a:pt x="560874" y="473015"/>
                  <a:pt x="560546" y="489387"/>
                  <a:pt x="552688" y="502593"/>
                </a:cubicBezTo>
                <a:cubicBezTo>
                  <a:pt x="544830" y="515799"/>
                  <a:pt x="530533" y="523875"/>
                  <a:pt x="515144" y="523875"/>
                </a:cubicBezTo>
                <a:lnTo>
                  <a:pt x="43656" y="523875"/>
                </a:lnTo>
                <a:cubicBezTo>
                  <a:pt x="28267" y="523875"/>
                  <a:pt x="14079" y="515799"/>
                  <a:pt x="6112" y="502593"/>
                </a:cubicBezTo>
                <a:cubicBezTo>
                  <a:pt x="-1855" y="489387"/>
                  <a:pt x="-2074" y="473015"/>
                  <a:pt x="5239" y="459482"/>
                </a:cubicBezTo>
                <a:lnTo>
                  <a:pt x="240983" y="22920"/>
                </a:lnTo>
                <a:cubicBezTo>
                  <a:pt x="248622" y="8840"/>
                  <a:pt x="263356" y="0"/>
                  <a:pt x="279400" y="0"/>
                </a:cubicBezTo>
                <a:close/>
                <a:moveTo>
                  <a:pt x="279400" y="183356"/>
                </a:moveTo>
                <a:cubicBezTo>
                  <a:pt x="264884" y="183356"/>
                  <a:pt x="253206" y="195034"/>
                  <a:pt x="253206" y="209550"/>
                </a:cubicBezTo>
                <a:lnTo>
                  <a:pt x="253206" y="331788"/>
                </a:lnTo>
                <a:cubicBezTo>
                  <a:pt x="253206" y="346303"/>
                  <a:pt x="264884" y="357981"/>
                  <a:pt x="279400" y="357981"/>
                </a:cubicBezTo>
                <a:cubicBezTo>
                  <a:pt x="293916" y="357981"/>
                  <a:pt x="305594" y="346303"/>
                  <a:pt x="305594" y="331788"/>
                </a:cubicBezTo>
                <a:lnTo>
                  <a:pt x="305594" y="209550"/>
                </a:lnTo>
                <a:cubicBezTo>
                  <a:pt x="305594" y="195034"/>
                  <a:pt x="293916" y="183356"/>
                  <a:pt x="279400" y="183356"/>
                </a:cubicBezTo>
                <a:close/>
                <a:moveTo>
                  <a:pt x="308541" y="419100"/>
                </a:moveTo>
                <a:cubicBezTo>
                  <a:pt x="309203" y="408283"/>
                  <a:pt x="303809" y="397992"/>
                  <a:pt x="294537" y="392384"/>
                </a:cubicBezTo>
                <a:cubicBezTo>
                  <a:pt x="285264" y="386775"/>
                  <a:pt x="273645" y="386775"/>
                  <a:pt x="264372" y="392384"/>
                </a:cubicBezTo>
                <a:cubicBezTo>
                  <a:pt x="255100" y="397992"/>
                  <a:pt x="249706" y="408283"/>
                  <a:pt x="250369" y="419100"/>
                </a:cubicBezTo>
                <a:cubicBezTo>
                  <a:pt x="249706" y="429917"/>
                  <a:pt x="255100" y="440208"/>
                  <a:pt x="264372" y="445816"/>
                </a:cubicBezTo>
                <a:cubicBezTo>
                  <a:pt x="273645" y="451425"/>
                  <a:pt x="285264" y="451425"/>
                  <a:pt x="294537" y="445816"/>
                </a:cubicBezTo>
                <a:cubicBezTo>
                  <a:pt x="303809" y="440208"/>
                  <a:pt x="309203" y="429917"/>
                  <a:pt x="308541" y="419100"/>
                </a:cubicBez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19" name="Text 17"/>
          <p:cNvSpPr/>
          <p:nvPr/>
        </p:nvSpPr>
        <p:spPr>
          <a:xfrm>
            <a:off x="10985500" y="3556000"/>
            <a:ext cx="4191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超载智能预警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985500" y="4127500"/>
            <a:ext cx="4191000" cy="355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70000"/>
              </a:lnSpc>
            </a:pPr>
            <a:r>
              <a:rPr lang="en-US" sz="17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设定超载阈值，一旦超载车辆启动即刻触发远程/本地双重报警。</a:t>
            </a:r>
            <a:endParaRPr lang="en-US" sz="1600" dirty="0"/>
          </a:p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en-US" sz="17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有效规避安全风险与道路执法处罚，三超治理在线监管。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762000" y="8636000"/>
            <a:ext cx="14732000" cy="12700"/>
          </a:xfrm>
          <a:prstGeom prst="rect">
            <a:avLst/>
          </a:prstGeom>
          <a:solidFill>
            <a:srgbClr val="E2E8F0"/>
          </a:solidFill>
          <a:ln/>
        </p:spPr>
      </p:sp>
      <p:sp>
        <p:nvSpPr>
          <p:cNvPr id="22" name="Text 20"/>
          <p:cNvSpPr/>
          <p:nvPr/>
        </p:nvSpPr>
        <p:spPr>
          <a:xfrm>
            <a:off x="762000" y="8737600"/>
            <a:ext cx="50800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北京一祺航科技有限公司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381000"/>
            <a:ext cx="127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航宝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762000" y="889000"/>
            <a:ext cx="1016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600" spc="100" kern="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千里眼云平台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762000" y="1549400"/>
            <a:ext cx="635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全球实时监管，数据驱动决策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762000" y="1968500"/>
            <a:ext cx="635000" cy="38100"/>
          </a:xfrm>
          <a:prstGeom prst="rect">
            <a:avLst/>
          </a:prstGeom>
          <a:solidFill>
            <a:srgbClr val="3B82F6"/>
          </a:solidFill>
          <a:ln/>
        </p:spPr>
      </p:sp>
      <p:sp>
        <p:nvSpPr>
          <p:cNvPr id="6" name="Text 4"/>
          <p:cNvSpPr/>
          <p:nvPr/>
        </p:nvSpPr>
        <p:spPr>
          <a:xfrm>
            <a:off x="762000" y="2349500"/>
            <a:ext cx="381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核心功能矩阵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762000" y="30480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61131" y="0"/>
                </a:moveTo>
                <a:cubicBezTo>
                  <a:pt x="268506" y="0"/>
                  <a:pt x="355600" y="87094"/>
                  <a:pt x="355600" y="194469"/>
                </a:cubicBezTo>
                <a:cubicBezTo>
                  <a:pt x="355600" y="203706"/>
                  <a:pt x="348169" y="211138"/>
                  <a:pt x="338931" y="211138"/>
                </a:cubicBezTo>
                <a:cubicBezTo>
                  <a:pt x="329694" y="211138"/>
                  <a:pt x="322263" y="203706"/>
                  <a:pt x="322263" y="194469"/>
                </a:cubicBezTo>
                <a:cubicBezTo>
                  <a:pt x="322263" y="105499"/>
                  <a:pt x="250101" y="33337"/>
                  <a:pt x="161131" y="33337"/>
                </a:cubicBezTo>
                <a:cubicBezTo>
                  <a:pt x="151894" y="33337"/>
                  <a:pt x="144463" y="25906"/>
                  <a:pt x="144463" y="16669"/>
                </a:cubicBezTo>
                <a:cubicBezTo>
                  <a:pt x="144463" y="7431"/>
                  <a:pt x="151894" y="0"/>
                  <a:pt x="161131" y="0"/>
                </a:cubicBezTo>
                <a:close/>
                <a:moveTo>
                  <a:pt x="144463" y="83344"/>
                </a:moveTo>
                <a:cubicBezTo>
                  <a:pt x="144463" y="74106"/>
                  <a:pt x="151894" y="66675"/>
                  <a:pt x="161131" y="66675"/>
                </a:cubicBezTo>
                <a:cubicBezTo>
                  <a:pt x="231696" y="66675"/>
                  <a:pt x="288925" y="123904"/>
                  <a:pt x="288925" y="194469"/>
                </a:cubicBezTo>
                <a:cubicBezTo>
                  <a:pt x="288925" y="203706"/>
                  <a:pt x="281494" y="211138"/>
                  <a:pt x="272256" y="211138"/>
                </a:cubicBezTo>
                <a:cubicBezTo>
                  <a:pt x="263019" y="211138"/>
                  <a:pt x="255587" y="203706"/>
                  <a:pt x="255587" y="194469"/>
                </a:cubicBezTo>
                <a:cubicBezTo>
                  <a:pt x="255587" y="142309"/>
                  <a:pt x="213291" y="100013"/>
                  <a:pt x="161131" y="100013"/>
                </a:cubicBezTo>
                <a:cubicBezTo>
                  <a:pt x="151894" y="100013"/>
                  <a:pt x="144463" y="92581"/>
                  <a:pt x="144463" y="83344"/>
                </a:cubicBezTo>
                <a:close/>
                <a:moveTo>
                  <a:pt x="18336" y="99110"/>
                </a:moveTo>
                <a:cubicBezTo>
                  <a:pt x="24448" y="86678"/>
                  <a:pt x="40838" y="85288"/>
                  <a:pt x="50631" y="95081"/>
                </a:cubicBezTo>
                <a:lnTo>
                  <a:pt x="139879" y="184329"/>
                </a:lnTo>
                <a:lnTo>
                  <a:pt x="162104" y="162104"/>
                </a:lnTo>
                <a:cubicBezTo>
                  <a:pt x="170785" y="153422"/>
                  <a:pt x="184884" y="153422"/>
                  <a:pt x="193566" y="162104"/>
                </a:cubicBezTo>
                <a:cubicBezTo>
                  <a:pt x="202248" y="170785"/>
                  <a:pt x="202248" y="184884"/>
                  <a:pt x="193566" y="193566"/>
                </a:cubicBezTo>
                <a:lnTo>
                  <a:pt x="171341" y="215791"/>
                </a:lnTo>
                <a:lnTo>
                  <a:pt x="260588" y="305038"/>
                </a:lnTo>
                <a:cubicBezTo>
                  <a:pt x="270381" y="314831"/>
                  <a:pt x="268922" y="331153"/>
                  <a:pt x="256560" y="337334"/>
                </a:cubicBezTo>
                <a:cubicBezTo>
                  <a:pt x="232807" y="349071"/>
                  <a:pt x="206137" y="355669"/>
                  <a:pt x="177869" y="355669"/>
                </a:cubicBezTo>
                <a:cubicBezTo>
                  <a:pt x="79663" y="355669"/>
                  <a:pt x="69" y="276076"/>
                  <a:pt x="69" y="177869"/>
                </a:cubicBezTo>
                <a:cubicBezTo>
                  <a:pt x="69" y="149602"/>
                  <a:pt x="6667" y="122863"/>
                  <a:pt x="18405" y="99179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8" name="Text 6"/>
          <p:cNvSpPr/>
          <p:nvPr/>
        </p:nvSpPr>
        <p:spPr>
          <a:xfrm>
            <a:off x="1270000" y="3022600"/>
            <a:ext cx="279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实时监控与轨迹回放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739775" y="3556000"/>
            <a:ext cx="400050" cy="355600"/>
          </a:xfrm>
          <a:custGeom>
            <a:avLst/>
            <a:gdLst/>
            <a:ahLst/>
            <a:cxnLst/>
            <a:rect l="l" t="t" r="r" b="b"/>
            <a:pathLst>
              <a:path w="400050" h="355600">
                <a:moveTo>
                  <a:pt x="355878" y="166688"/>
                </a:moveTo>
                <a:lnTo>
                  <a:pt x="233640" y="166688"/>
                </a:lnTo>
                <a:cubicBezTo>
                  <a:pt x="221347" y="166688"/>
                  <a:pt x="211415" y="156756"/>
                  <a:pt x="211415" y="144463"/>
                </a:cubicBezTo>
                <a:lnTo>
                  <a:pt x="211415" y="22225"/>
                </a:lnTo>
                <a:cubicBezTo>
                  <a:pt x="211415" y="9932"/>
                  <a:pt x="221417" y="-139"/>
                  <a:pt x="233571" y="1459"/>
                </a:cubicBezTo>
                <a:cubicBezTo>
                  <a:pt x="307886" y="11321"/>
                  <a:pt x="366782" y="70217"/>
                  <a:pt x="376644" y="144532"/>
                </a:cubicBezTo>
                <a:cubicBezTo>
                  <a:pt x="378242" y="156686"/>
                  <a:pt x="368171" y="166688"/>
                  <a:pt x="355878" y="166688"/>
                </a:cubicBezTo>
                <a:close/>
                <a:moveTo>
                  <a:pt x="154603" y="25837"/>
                </a:moveTo>
                <a:cubicBezTo>
                  <a:pt x="167174" y="23197"/>
                  <a:pt x="178078" y="33476"/>
                  <a:pt x="178078" y="46325"/>
                </a:cubicBezTo>
                <a:lnTo>
                  <a:pt x="178078" y="183356"/>
                </a:lnTo>
                <a:cubicBezTo>
                  <a:pt x="178078" y="187246"/>
                  <a:pt x="179467" y="190996"/>
                  <a:pt x="181898" y="193983"/>
                </a:cubicBezTo>
                <a:lnTo>
                  <a:pt x="273645" y="304691"/>
                </a:lnTo>
                <a:cubicBezTo>
                  <a:pt x="281771" y="314484"/>
                  <a:pt x="280035" y="329277"/>
                  <a:pt x="268853" y="335320"/>
                </a:cubicBezTo>
                <a:cubicBezTo>
                  <a:pt x="245170" y="348238"/>
                  <a:pt x="218013" y="355600"/>
                  <a:pt x="189190" y="355600"/>
                </a:cubicBezTo>
                <a:cubicBezTo>
                  <a:pt x="97165" y="355600"/>
                  <a:pt x="22503" y="280938"/>
                  <a:pt x="22503" y="188913"/>
                </a:cubicBezTo>
                <a:cubicBezTo>
                  <a:pt x="22503" y="108694"/>
                  <a:pt x="79107" y="41741"/>
                  <a:pt x="154603" y="25837"/>
                </a:cubicBezTo>
                <a:close/>
                <a:moveTo>
                  <a:pt x="331847" y="200025"/>
                </a:moveTo>
                <a:lnTo>
                  <a:pt x="376297" y="200025"/>
                </a:lnTo>
                <a:cubicBezTo>
                  <a:pt x="389146" y="200025"/>
                  <a:pt x="399425" y="210929"/>
                  <a:pt x="396786" y="223500"/>
                </a:cubicBezTo>
                <a:cubicBezTo>
                  <a:pt x="389701" y="257115"/>
                  <a:pt x="372477" y="286980"/>
                  <a:pt x="348446" y="309761"/>
                </a:cubicBezTo>
                <a:cubicBezTo>
                  <a:pt x="339904" y="317887"/>
                  <a:pt x="326499" y="316151"/>
                  <a:pt x="318998" y="307052"/>
                </a:cubicBezTo>
                <a:lnTo>
                  <a:pt x="260380" y="236418"/>
                </a:lnTo>
                <a:cubicBezTo>
                  <a:pt x="248364" y="221903"/>
                  <a:pt x="258713" y="200025"/>
                  <a:pt x="277465" y="200025"/>
                </a:cubicBezTo>
                <a:lnTo>
                  <a:pt x="331778" y="200025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0" name="Text 8"/>
          <p:cNvSpPr/>
          <p:nvPr/>
        </p:nvSpPr>
        <p:spPr>
          <a:xfrm>
            <a:off x="1270000" y="3530600"/>
            <a:ext cx="279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油耗管理与统计分析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762000" y="40640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55600" y="66675"/>
                </a:moveTo>
                <a:cubicBezTo>
                  <a:pt x="355600" y="101540"/>
                  <a:pt x="314553" y="153561"/>
                  <a:pt x="296843" y="174327"/>
                </a:cubicBezTo>
                <a:cubicBezTo>
                  <a:pt x="294203" y="177383"/>
                  <a:pt x="290314" y="178564"/>
                  <a:pt x="286772" y="177800"/>
                </a:cubicBezTo>
                <a:lnTo>
                  <a:pt x="222250" y="177800"/>
                </a:lnTo>
                <a:cubicBezTo>
                  <a:pt x="209957" y="177800"/>
                  <a:pt x="200025" y="187732"/>
                  <a:pt x="200025" y="200025"/>
                </a:cubicBezTo>
                <a:cubicBezTo>
                  <a:pt x="200025" y="212318"/>
                  <a:pt x="209957" y="222250"/>
                  <a:pt x="222250" y="222250"/>
                </a:cubicBezTo>
                <a:lnTo>
                  <a:pt x="288925" y="222250"/>
                </a:lnTo>
                <a:cubicBezTo>
                  <a:pt x="325735" y="222250"/>
                  <a:pt x="355600" y="252115"/>
                  <a:pt x="355600" y="288925"/>
                </a:cubicBezTo>
                <a:cubicBezTo>
                  <a:pt x="355600" y="325735"/>
                  <a:pt x="325735" y="355600"/>
                  <a:pt x="288925" y="355600"/>
                </a:cubicBezTo>
                <a:lnTo>
                  <a:pt x="96957" y="355600"/>
                </a:lnTo>
                <a:cubicBezTo>
                  <a:pt x="102999" y="348724"/>
                  <a:pt x="110361" y="339904"/>
                  <a:pt x="117793" y="330041"/>
                </a:cubicBezTo>
                <a:cubicBezTo>
                  <a:pt x="122168" y="324207"/>
                  <a:pt x="126683" y="317818"/>
                  <a:pt x="130989" y="311150"/>
                </a:cubicBezTo>
                <a:lnTo>
                  <a:pt x="288925" y="311150"/>
                </a:lnTo>
                <a:cubicBezTo>
                  <a:pt x="301218" y="311150"/>
                  <a:pt x="311150" y="301218"/>
                  <a:pt x="311150" y="288925"/>
                </a:cubicBezTo>
                <a:cubicBezTo>
                  <a:pt x="311150" y="276632"/>
                  <a:pt x="301218" y="266700"/>
                  <a:pt x="288925" y="266700"/>
                </a:cubicBezTo>
                <a:lnTo>
                  <a:pt x="222250" y="266700"/>
                </a:lnTo>
                <a:cubicBezTo>
                  <a:pt x="185440" y="266700"/>
                  <a:pt x="155575" y="236835"/>
                  <a:pt x="155575" y="200025"/>
                </a:cubicBezTo>
                <a:cubicBezTo>
                  <a:pt x="155575" y="163215"/>
                  <a:pt x="185440" y="133350"/>
                  <a:pt x="222250" y="133350"/>
                </a:cubicBezTo>
                <a:lnTo>
                  <a:pt x="249892" y="133350"/>
                </a:lnTo>
                <a:cubicBezTo>
                  <a:pt x="235307" y="111472"/>
                  <a:pt x="222250" y="86330"/>
                  <a:pt x="222250" y="66675"/>
                </a:cubicBezTo>
                <a:cubicBezTo>
                  <a:pt x="222250" y="29865"/>
                  <a:pt x="252115" y="0"/>
                  <a:pt x="288925" y="0"/>
                </a:cubicBezTo>
                <a:cubicBezTo>
                  <a:pt x="325735" y="0"/>
                  <a:pt x="355600" y="29865"/>
                  <a:pt x="355600" y="66675"/>
                </a:cubicBezTo>
                <a:close/>
                <a:moveTo>
                  <a:pt x="81330" y="339695"/>
                </a:moveTo>
                <a:cubicBezTo>
                  <a:pt x="78690" y="342682"/>
                  <a:pt x="76329" y="345321"/>
                  <a:pt x="74315" y="347543"/>
                </a:cubicBezTo>
                <a:lnTo>
                  <a:pt x="73065" y="348933"/>
                </a:lnTo>
                <a:lnTo>
                  <a:pt x="72926" y="348794"/>
                </a:lnTo>
                <a:cubicBezTo>
                  <a:pt x="68759" y="351988"/>
                  <a:pt x="62786" y="351572"/>
                  <a:pt x="59035" y="347543"/>
                </a:cubicBezTo>
                <a:cubicBezTo>
                  <a:pt x="41533" y="328513"/>
                  <a:pt x="0" y="279549"/>
                  <a:pt x="0" y="244475"/>
                </a:cubicBezTo>
                <a:cubicBezTo>
                  <a:pt x="0" y="207665"/>
                  <a:pt x="29865" y="177800"/>
                  <a:pt x="66675" y="177800"/>
                </a:cubicBezTo>
                <a:cubicBezTo>
                  <a:pt x="103485" y="177800"/>
                  <a:pt x="133350" y="207665"/>
                  <a:pt x="133350" y="244475"/>
                </a:cubicBezTo>
                <a:cubicBezTo>
                  <a:pt x="133350" y="265311"/>
                  <a:pt x="118695" y="291009"/>
                  <a:pt x="103138" y="312470"/>
                </a:cubicBezTo>
                <a:cubicBezTo>
                  <a:pt x="95706" y="322679"/>
                  <a:pt x="88067" y="331916"/>
                  <a:pt x="81746" y="339209"/>
                </a:cubicBezTo>
                <a:lnTo>
                  <a:pt x="81330" y="339695"/>
                </a:lnTo>
                <a:close/>
                <a:moveTo>
                  <a:pt x="88900" y="244475"/>
                </a:moveTo>
                <a:cubicBezTo>
                  <a:pt x="88900" y="232209"/>
                  <a:pt x="78941" y="222250"/>
                  <a:pt x="66675" y="222250"/>
                </a:cubicBezTo>
                <a:cubicBezTo>
                  <a:pt x="54409" y="222250"/>
                  <a:pt x="44450" y="232209"/>
                  <a:pt x="44450" y="244475"/>
                </a:cubicBezTo>
                <a:cubicBezTo>
                  <a:pt x="44450" y="256741"/>
                  <a:pt x="54409" y="266700"/>
                  <a:pt x="66675" y="266700"/>
                </a:cubicBezTo>
                <a:cubicBezTo>
                  <a:pt x="78941" y="266700"/>
                  <a:pt x="88900" y="256741"/>
                  <a:pt x="88900" y="244475"/>
                </a:cubicBezTo>
                <a:close/>
                <a:moveTo>
                  <a:pt x="288925" y="88900"/>
                </a:moveTo>
                <a:cubicBezTo>
                  <a:pt x="301191" y="88900"/>
                  <a:pt x="311150" y="78941"/>
                  <a:pt x="311150" y="66675"/>
                </a:cubicBezTo>
                <a:cubicBezTo>
                  <a:pt x="311150" y="54409"/>
                  <a:pt x="301191" y="44450"/>
                  <a:pt x="288925" y="44450"/>
                </a:cubicBezTo>
                <a:cubicBezTo>
                  <a:pt x="276659" y="44450"/>
                  <a:pt x="266700" y="54409"/>
                  <a:pt x="266700" y="66675"/>
                </a:cubicBezTo>
                <a:cubicBezTo>
                  <a:pt x="266700" y="78941"/>
                  <a:pt x="276659" y="88900"/>
                  <a:pt x="288925" y="88900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2" name="Text 10"/>
          <p:cNvSpPr/>
          <p:nvPr/>
        </p:nvSpPr>
        <p:spPr>
          <a:xfrm>
            <a:off x="1270000" y="4038600"/>
            <a:ext cx="279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路线管理与路径规划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806450" y="4572000"/>
            <a:ext cx="266700" cy="355600"/>
          </a:xfrm>
          <a:custGeom>
            <a:avLst/>
            <a:gdLst/>
            <a:ahLst/>
            <a:cxnLst/>
            <a:rect l="l" t="t" r="r" b="b"/>
            <a:pathLst>
              <a:path w="266700" h="355600">
                <a:moveTo>
                  <a:pt x="0" y="44450"/>
                </a:moveTo>
                <a:cubicBezTo>
                  <a:pt x="0" y="19933"/>
                  <a:pt x="19933" y="0"/>
                  <a:pt x="44450" y="0"/>
                </a:cubicBezTo>
                <a:lnTo>
                  <a:pt x="148282" y="0"/>
                </a:lnTo>
                <a:cubicBezTo>
                  <a:pt x="160089" y="0"/>
                  <a:pt x="171410" y="4653"/>
                  <a:pt x="179745" y="12988"/>
                </a:cubicBezTo>
                <a:lnTo>
                  <a:pt x="253712" y="87025"/>
                </a:lnTo>
                <a:cubicBezTo>
                  <a:pt x="262047" y="95359"/>
                  <a:pt x="266700" y="106680"/>
                  <a:pt x="266700" y="118487"/>
                </a:cubicBezTo>
                <a:lnTo>
                  <a:pt x="266700" y="311150"/>
                </a:lnTo>
                <a:cubicBezTo>
                  <a:pt x="266700" y="335667"/>
                  <a:pt x="246767" y="355600"/>
                  <a:pt x="222250" y="355600"/>
                </a:cubicBezTo>
                <a:lnTo>
                  <a:pt x="44450" y="355600"/>
                </a:lnTo>
                <a:cubicBezTo>
                  <a:pt x="19933" y="355600"/>
                  <a:pt x="0" y="335667"/>
                  <a:pt x="0" y="311150"/>
                </a:cubicBezTo>
                <a:lnTo>
                  <a:pt x="0" y="44450"/>
                </a:lnTo>
                <a:close/>
                <a:moveTo>
                  <a:pt x="144463" y="40630"/>
                </a:moveTo>
                <a:lnTo>
                  <a:pt x="144463" y="105569"/>
                </a:lnTo>
                <a:cubicBezTo>
                  <a:pt x="144463" y="114806"/>
                  <a:pt x="151894" y="122238"/>
                  <a:pt x="161131" y="122238"/>
                </a:cubicBezTo>
                <a:lnTo>
                  <a:pt x="226070" y="122238"/>
                </a:lnTo>
                <a:lnTo>
                  <a:pt x="144463" y="40630"/>
                </a:lnTo>
                <a:close/>
                <a:moveTo>
                  <a:pt x="83344" y="177800"/>
                </a:moveTo>
                <a:cubicBezTo>
                  <a:pt x="74106" y="177800"/>
                  <a:pt x="66675" y="185231"/>
                  <a:pt x="66675" y="194469"/>
                </a:cubicBezTo>
                <a:cubicBezTo>
                  <a:pt x="66675" y="203706"/>
                  <a:pt x="74106" y="211138"/>
                  <a:pt x="83344" y="211138"/>
                </a:cubicBezTo>
                <a:lnTo>
                  <a:pt x="183356" y="211138"/>
                </a:lnTo>
                <a:cubicBezTo>
                  <a:pt x="192594" y="211138"/>
                  <a:pt x="200025" y="203706"/>
                  <a:pt x="200025" y="194469"/>
                </a:cubicBezTo>
                <a:cubicBezTo>
                  <a:pt x="200025" y="185231"/>
                  <a:pt x="192594" y="177800"/>
                  <a:pt x="183356" y="177800"/>
                </a:cubicBezTo>
                <a:lnTo>
                  <a:pt x="83344" y="177800"/>
                </a:lnTo>
                <a:close/>
                <a:moveTo>
                  <a:pt x="83344" y="244475"/>
                </a:moveTo>
                <a:cubicBezTo>
                  <a:pt x="74106" y="244475"/>
                  <a:pt x="66675" y="251906"/>
                  <a:pt x="66675" y="261144"/>
                </a:cubicBezTo>
                <a:cubicBezTo>
                  <a:pt x="66675" y="270381"/>
                  <a:pt x="74106" y="277813"/>
                  <a:pt x="83344" y="277813"/>
                </a:cubicBezTo>
                <a:lnTo>
                  <a:pt x="183356" y="277813"/>
                </a:lnTo>
                <a:cubicBezTo>
                  <a:pt x="192594" y="277813"/>
                  <a:pt x="200025" y="270381"/>
                  <a:pt x="200025" y="261144"/>
                </a:cubicBezTo>
                <a:cubicBezTo>
                  <a:pt x="200025" y="251906"/>
                  <a:pt x="192594" y="244475"/>
                  <a:pt x="183356" y="244475"/>
                </a:cubicBezTo>
                <a:lnTo>
                  <a:pt x="83344" y="244475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4" name="Text 12"/>
          <p:cNvSpPr/>
          <p:nvPr/>
        </p:nvSpPr>
        <p:spPr>
          <a:xfrm>
            <a:off x="1270000" y="4546600"/>
            <a:ext cx="279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多维度报表自动生成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784225" y="5080000"/>
            <a:ext cx="311150" cy="355600"/>
          </a:xfrm>
          <a:custGeom>
            <a:avLst/>
            <a:gdLst/>
            <a:ahLst/>
            <a:cxnLst/>
            <a:rect l="l" t="t" r="r" b="b"/>
            <a:pathLst>
              <a:path w="311150" h="355600">
                <a:moveTo>
                  <a:pt x="155575" y="0"/>
                </a:moveTo>
                <a:cubicBezTo>
                  <a:pt x="143282" y="0"/>
                  <a:pt x="133350" y="9932"/>
                  <a:pt x="133350" y="22225"/>
                </a:cubicBezTo>
                <a:lnTo>
                  <a:pt x="133350" y="24448"/>
                </a:lnTo>
                <a:cubicBezTo>
                  <a:pt x="82649" y="34727"/>
                  <a:pt x="44450" y="79593"/>
                  <a:pt x="44450" y="133350"/>
                </a:cubicBezTo>
                <a:lnTo>
                  <a:pt x="44450" y="148421"/>
                </a:lnTo>
                <a:cubicBezTo>
                  <a:pt x="44450" y="181828"/>
                  <a:pt x="33060" y="214263"/>
                  <a:pt x="12224" y="240377"/>
                </a:cubicBezTo>
                <a:lnTo>
                  <a:pt x="5417" y="248851"/>
                </a:lnTo>
                <a:cubicBezTo>
                  <a:pt x="1875" y="253226"/>
                  <a:pt x="0" y="258643"/>
                  <a:pt x="0" y="264269"/>
                </a:cubicBezTo>
                <a:cubicBezTo>
                  <a:pt x="0" y="277882"/>
                  <a:pt x="11043" y="288925"/>
                  <a:pt x="24656" y="288925"/>
                </a:cubicBezTo>
                <a:lnTo>
                  <a:pt x="286425" y="288925"/>
                </a:lnTo>
                <a:cubicBezTo>
                  <a:pt x="300038" y="288925"/>
                  <a:pt x="311081" y="277882"/>
                  <a:pt x="311081" y="264269"/>
                </a:cubicBezTo>
                <a:cubicBezTo>
                  <a:pt x="311081" y="258643"/>
                  <a:pt x="309205" y="253226"/>
                  <a:pt x="305663" y="248851"/>
                </a:cubicBezTo>
                <a:lnTo>
                  <a:pt x="298857" y="240377"/>
                </a:lnTo>
                <a:cubicBezTo>
                  <a:pt x="278090" y="214263"/>
                  <a:pt x="266700" y="181828"/>
                  <a:pt x="266700" y="148421"/>
                </a:cubicBezTo>
                <a:lnTo>
                  <a:pt x="266700" y="133350"/>
                </a:lnTo>
                <a:cubicBezTo>
                  <a:pt x="266700" y="79593"/>
                  <a:pt x="228501" y="34727"/>
                  <a:pt x="177800" y="24447"/>
                </a:cubicBezTo>
                <a:lnTo>
                  <a:pt x="177800" y="22225"/>
                </a:lnTo>
                <a:cubicBezTo>
                  <a:pt x="177800" y="9932"/>
                  <a:pt x="167868" y="0"/>
                  <a:pt x="155575" y="0"/>
                </a:cubicBezTo>
                <a:close/>
                <a:moveTo>
                  <a:pt x="112514" y="322263"/>
                </a:moveTo>
                <a:cubicBezTo>
                  <a:pt x="117445" y="341432"/>
                  <a:pt x="134878" y="355600"/>
                  <a:pt x="155575" y="355600"/>
                </a:cubicBezTo>
                <a:cubicBezTo>
                  <a:pt x="176272" y="355600"/>
                  <a:pt x="193705" y="341432"/>
                  <a:pt x="198636" y="322263"/>
                </a:cubicBezTo>
                <a:lnTo>
                  <a:pt x="112514" y="322263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6" name="Text 14"/>
          <p:cNvSpPr/>
          <p:nvPr/>
        </p:nvSpPr>
        <p:spPr>
          <a:xfrm>
            <a:off x="1270000" y="5054600"/>
            <a:ext cx="279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智能报警与通知推送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762000" y="55880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2225" y="44450"/>
                </a:moveTo>
                <a:cubicBezTo>
                  <a:pt x="9932" y="44450"/>
                  <a:pt x="0" y="54382"/>
                  <a:pt x="0" y="66675"/>
                </a:cubicBezTo>
                <a:cubicBezTo>
                  <a:pt x="0" y="78968"/>
                  <a:pt x="9932" y="88900"/>
                  <a:pt x="22225" y="88900"/>
                </a:cubicBezTo>
                <a:lnTo>
                  <a:pt x="82441" y="88900"/>
                </a:lnTo>
                <a:cubicBezTo>
                  <a:pt x="90984" y="108555"/>
                  <a:pt x="110569" y="122238"/>
                  <a:pt x="133350" y="122238"/>
                </a:cubicBezTo>
                <a:cubicBezTo>
                  <a:pt x="156131" y="122238"/>
                  <a:pt x="175716" y="108555"/>
                  <a:pt x="184259" y="88900"/>
                </a:cubicBezTo>
                <a:lnTo>
                  <a:pt x="333375" y="88900"/>
                </a:lnTo>
                <a:cubicBezTo>
                  <a:pt x="345668" y="88900"/>
                  <a:pt x="355600" y="78968"/>
                  <a:pt x="355600" y="66675"/>
                </a:cubicBezTo>
                <a:cubicBezTo>
                  <a:pt x="355600" y="54382"/>
                  <a:pt x="345668" y="44450"/>
                  <a:pt x="333375" y="44450"/>
                </a:cubicBezTo>
                <a:lnTo>
                  <a:pt x="184259" y="44450"/>
                </a:lnTo>
                <a:cubicBezTo>
                  <a:pt x="175716" y="24795"/>
                  <a:pt x="156131" y="11112"/>
                  <a:pt x="133350" y="11112"/>
                </a:cubicBezTo>
                <a:cubicBezTo>
                  <a:pt x="110569" y="11112"/>
                  <a:pt x="90984" y="24795"/>
                  <a:pt x="82441" y="44450"/>
                </a:cubicBezTo>
                <a:lnTo>
                  <a:pt x="22225" y="44450"/>
                </a:lnTo>
                <a:close/>
                <a:moveTo>
                  <a:pt x="22225" y="155575"/>
                </a:moveTo>
                <a:cubicBezTo>
                  <a:pt x="9932" y="155575"/>
                  <a:pt x="0" y="165507"/>
                  <a:pt x="0" y="177800"/>
                </a:cubicBezTo>
                <a:cubicBezTo>
                  <a:pt x="0" y="190093"/>
                  <a:pt x="9932" y="200025"/>
                  <a:pt x="22225" y="200025"/>
                </a:cubicBezTo>
                <a:lnTo>
                  <a:pt x="193566" y="200025"/>
                </a:lnTo>
                <a:cubicBezTo>
                  <a:pt x="202109" y="219680"/>
                  <a:pt x="221694" y="233363"/>
                  <a:pt x="244475" y="233363"/>
                </a:cubicBezTo>
                <a:cubicBezTo>
                  <a:pt x="267256" y="233363"/>
                  <a:pt x="286841" y="219680"/>
                  <a:pt x="295384" y="200025"/>
                </a:cubicBezTo>
                <a:lnTo>
                  <a:pt x="333375" y="200025"/>
                </a:lnTo>
                <a:cubicBezTo>
                  <a:pt x="345668" y="200025"/>
                  <a:pt x="355600" y="190093"/>
                  <a:pt x="355600" y="177800"/>
                </a:cubicBezTo>
                <a:cubicBezTo>
                  <a:pt x="355600" y="165507"/>
                  <a:pt x="345668" y="155575"/>
                  <a:pt x="333375" y="155575"/>
                </a:cubicBezTo>
                <a:lnTo>
                  <a:pt x="295384" y="155575"/>
                </a:lnTo>
                <a:cubicBezTo>
                  <a:pt x="286841" y="135920"/>
                  <a:pt x="267256" y="122238"/>
                  <a:pt x="244475" y="122238"/>
                </a:cubicBezTo>
                <a:cubicBezTo>
                  <a:pt x="221694" y="122238"/>
                  <a:pt x="202109" y="135920"/>
                  <a:pt x="193566" y="155575"/>
                </a:cubicBezTo>
                <a:lnTo>
                  <a:pt x="22225" y="155575"/>
                </a:lnTo>
                <a:close/>
                <a:moveTo>
                  <a:pt x="22225" y="266700"/>
                </a:moveTo>
                <a:cubicBezTo>
                  <a:pt x="9932" y="266700"/>
                  <a:pt x="0" y="276632"/>
                  <a:pt x="0" y="288925"/>
                </a:cubicBezTo>
                <a:cubicBezTo>
                  <a:pt x="0" y="301218"/>
                  <a:pt x="9932" y="311150"/>
                  <a:pt x="22225" y="311150"/>
                </a:cubicBezTo>
                <a:lnTo>
                  <a:pt x="60216" y="311150"/>
                </a:lnTo>
                <a:cubicBezTo>
                  <a:pt x="68759" y="330805"/>
                  <a:pt x="88344" y="344488"/>
                  <a:pt x="111125" y="344488"/>
                </a:cubicBezTo>
                <a:cubicBezTo>
                  <a:pt x="133906" y="344488"/>
                  <a:pt x="153491" y="330805"/>
                  <a:pt x="162034" y="311150"/>
                </a:cubicBezTo>
                <a:lnTo>
                  <a:pt x="333375" y="311150"/>
                </a:lnTo>
                <a:cubicBezTo>
                  <a:pt x="345668" y="311150"/>
                  <a:pt x="355600" y="301218"/>
                  <a:pt x="355600" y="288925"/>
                </a:cubicBezTo>
                <a:cubicBezTo>
                  <a:pt x="355600" y="276632"/>
                  <a:pt x="345668" y="266700"/>
                  <a:pt x="333375" y="266700"/>
                </a:cubicBezTo>
                <a:lnTo>
                  <a:pt x="162034" y="266700"/>
                </a:lnTo>
                <a:cubicBezTo>
                  <a:pt x="153491" y="247045"/>
                  <a:pt x="133906" y="233363"/>
                  <a:pt x="111125" y="233363"/>
                </a:cubicBezTo>
                <a:cubicBezTo>
                  <a:pt x="88344" y="233363"/>
                  <a:pt x="68759" y="247045"/>
                  <a:pt x="60216" y="266700"/>
                </a:cubicBezTo>
                <a:lnTo>
                  <a:pt x="22225" y="266700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8" name="Text 16"/>
          <p:cNvSpPr/>
          <p:nvPr/>
        </p:nvSpPr>
        <p:spPr>
          <a:xfrm>
            <a:off x="1270000" y="5562600"/>
            <a:ext cx="279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远程指令与参数配置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62000" y="6350000"/>
            <a:ext cx="381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数据安全保障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762000" y="6858000"/>
            <a:ext cx="6604000" cy="139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7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掉电保护，数据保存100年不丢失</a:t>
            </a:r>
            <a:endParaRPr lang="en-US" sz="1600" dirty="0"/>
          </a:p>
          <a:p>
            <a:pPr>
              <a:lnSpc>
                <a:spcPct val="17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9-36V自适应电压，过压/反接防护</a:t>
            </a:r>
            <a:endParaRPr lang="en-US" sz="1600" dirty="0"/>
          </a:p>
          <a:p>
            <a:pPr>
              <a:lnSpc>
                <a:spcPct val="17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金属外壳散热+强度双重保障</a:t>
            </a:r>
            <a:endParaRPr lang="en-US" sz="1600" dirty="0"/>
          </a:p>
        </p:txBody>
      </p:sp>
      <p:pic>
        <p:nvPicPr>
          <p:cNvPr id="21" name="Image 0" descr="https://kimi-img.moonshot.cn/pub/slides/okc/p66wxhaay6q4m/mnt/agents/output/images/10_Browse_thousands_of_Fleet_Management.png">    </p:cNvPr>
          <p:cNvPicPr>
            <a:picLocks noChangeAspect="1"/>
          </p:cNvPicPr>
          <p:nvPr/>
        </p:nvPicPr>
        <p:blipFill>
          <a:blip r:embed="rId1"/>
          <a:srcRect l="1087" r="1087" t="0" b="0"/>
          <a:stretch/>
        </p:blipFill>
        <p:spPr>
          <a:xfrm>
            <a:off x="7874000" y="2286000"/>
            <a:ext cx="7620000" cy="5842000"/>
          </a:xfrm>
          <a:prstGeom prst="rect">
            <a:avLst/>
          </a:prstGeom>
        </p:spPr>
      </p:pic>
      <p:sp>
        <p:nvSpPr>
          <p:cNvPr id="22" name="Shape 19"/>
          <p:cNvSpPr/>
          <p:nvPr/>
        </p:nvSpPr>
        <p:spPr>
          <a:xfrm>
            <a:off x="762000" y="8636000"/>
            <a:ext cx="14732000" cy="12700"/>
          </a:xfrm>
          <a:prstGeom prst="rect">
            <a:avLst/>
          </a:prstGeom>
          <a:solidFill>
            <a:srgbClr val="E2E8F0"/>
          </a:solidFill>
          <a:ln/>
        </p:spPr>
      </p:sp>
      <p:sp>
        <p:nvSpPr>
          <p:cNvPr id="23" name="Text 20"/>
          <p:cNvSpPr/>
          <p:nvPr/>
        </p:nvSpPr>
        <p:spPr>
          <a:xfrm>
            <a:off x="762000" y="8737600"/>
            <a:ext cx="50800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北京一祺航科技有限公司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128000" y="762000"/>
            <a:ext cx="7620000" cy="7620000"/>
          </a:xfrm>
          <a:prstGeom prst="ellipse">
            <a:avLst/>
          </a:prstGeom>
          <a:gradFill rotWithShape="1" flip="none">
            <a:gsLst>
              <a:gs pos="0">
                <a:srgbClr val="3B82F6">
                  <a:alpha val="6000"/>
                </a:srgbClr>
              </a:gs>
              <a:gs pos="100000">
                <a:srgbClr val="0F172A">
                  <a:alpha val="0"/>
                </a:srgbClr>
              </a:gs>
            </a:gsLst>
            <a:path path="circle"/>
          </a:gradFill>
          <a:ln/>
        </p:spPr>
      </p:sp>
      <p:pic>
        <p:nvPicPr>
          <p:cNvPr id="3" name="Image 0" descr="https://kimi-img.moonshot.cn/pub/slides/okc/p66wxhaay6q4m/mnt/agents/output/images/6_18_539_Driving_Night_Truck_Royalty.pn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0" r="0" t="4297" b="4297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0F172A">
                  <a:alpha val="60000"/>
                </a:srgbClr>
              </a:gs>
              <a:gs pos="100000">
                <a:srgbClr val="0F172A">
                  <a:alpha val="87000"/>
                </a:srgbClr>
              </a:gs>
            </a:gsLst>
            <a:lin ang="5400000" scaled="1"/>
          </a:gradFill>
          <a:ln/>
        </p:spPr>
      </p:sp>
      <p:sp>
        <p:nvSpPr>
          <p:cNvPr id="5" name="Text 2"/>
          <p:cNvSpPr/>
          <p:nvPr/>
        </p:nvSpPr>
        <p:spPr>
          <a:xfrm>
            <a:off x="9906000" y="2286000"/>
            <a:ext cx="5080000" cy="2540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0" dirty="0">
                <a:solidFill>
                  <a:srgbClr val="F1F5F9">
                    <a:alpha val="10196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4000" dirty="0"/>
          </a:p>
        </p:txBody>
      </p:sp>
      <p:sp>
        <p:nvSpPr>
          <p:cNvPr id="6" name="Text 3"/>
          <p:cNvSpPr/>
          <p:nvPr/>
        </p:nvSpPr>
        <p:spPr>
          <a:xfrm>
            <a:off x="5334000" y="3365500"/>
            <a:ext cx="3048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300" spc="400" kern="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 04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620000" y="3810000"/>
            <a:ext cx="1016000" cy="38100"/>
          </a:xfrm>
          <a:prstGeom prst="rect">
            <a:avLst/>
          </a:prstGeom>
          <a:solidFill>
            <a:srgbClr val="F59E0B"/>
          </a:solidFill>
          <a:ln/>
        </p:spPr>
      </p:sp>
      <p:sp>
        <p:nvSpPr>
          <p:cNvPr id="8" name="Text 5"/>
          <p:cNvSpPr/>
          <p:nvPr/>
        </p:nvSpPr>
        <p:spPr>
          <a:xfrm>
            <a:off x="4318000" y="4064000"/>
            <a:ext cx="762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4400" spc="200" kern="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应用实效</a:t>
            </a:r>
            <a:endParaRPr lang="en-US" sz="4400" dirty="0"/>
          </a:p>
        </p:txBody>
      </p:sp>
      <p:sp>
        <p:nvSpPr>
          <p:cNvPr id="9" name="Text 6"/>
          <p:cNvSpPr/>
          <p:nvPr/>
        </p:nvSpPr>
        <p:spPr>
          <a:xfrm>
            <a:off x="4318000" y="5016500"/>
            <a:ext cx="7620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1000+运输企业的共同选择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381000"/>
            <a:ext cx="127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航宝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762000" y="889000"/>
            <a:ext cx="1143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600" spc="100" kern="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六大立竿见影的应用效果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762000" y="1587500"/>
            <a:ext cx="635000" cy="38100"/>
          </a:xfrm>
          <a:prstGeom prst="rect">
            <a:avLst/>
          </a:prstGeom>
          <a:solidFill>
            <a:srgbClr val="F59E0B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1968500"/>
            <a:ext cx="14732000" cy="1651000"/>
          </a:xfrm>
          <a:prstGeom prst="rect">
            <a:avLst/>
          </a:prstGeom>
          <a:solidFill>
            <a:srgbClr val="0F172A"/>
          </a:solidFill>
          <a:ln/>
          <a:effectLst>
            <a:outerShdw sx="100000" sy="100000" kx="0" ky="0" algn="bl" rotWithShape="0" blurRad="101600" dist="25400" dir="5400000">
              <a:srgbClr val="000000">
                <a:alpha val="7059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270000" y="2095500"/>
            <a:ext cx="2794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80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10%+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270000" y="2984500"/>
            <a:ext cx="2794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50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平均节油率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318000" y="2222500"/>
            <a:ext cx="12700" cy="1143000"/>
          </a:xfrm>
          <a:prstGeom prst="rect">
            <a:avLst/>
          </a:prstGeom>
          <a:solidFill>
            <a:srgbClr val="334155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0" y="2095500"/>
            <a:ext cx="2794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80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80%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572000" y="2984500"/>
            <a:ext cx="2794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50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安全事故降低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7620000" y="2222500"/>
            <a:ext cx="12700" cy="1143000"/>
          </a:xfrm>
          <a:prstGeom prst="rect">
            <a:avLst/>
          </a:prstGeom>
          <a:solidFill>
            <a:srgbClr val="334155"/>
          </a:solidFill>
          <a:ln/>
        </p:spPr>
      </p:sp>
      <p:sp>
        <p:nvSpPr>
          <p:cNvPr id="12" name="Text 10"/>
          <p:cNvSpPr/>
          <p:nvPr/>
        </p:nvSpPr>
        <p:spPr>
          <a:xfrm>
            <a:off x="7874000" y="2095500"/>
            <a:ext cx="2794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80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20%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874000" y="2984500"/>
            <a:ext cx="2794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50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管理效益提升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0922000" y="2222500"/>
            <a:ext cx="12700" cy="1143000"/>
          </a:xfrm>
          <a:prstGeom prst="rect">
            <a:avLst/>
          </a:prstGeom>
          <a:solidFill>
            <a:srgbClr val="334155"/>
          </a:solidFill>
          <a:ln/>
        </p:spPr>
      </p:sp>
      <p:sp>
        <p:nvSpPr>
          <p:cNvPr id="15" name="Text 13"/>
          <p:cNvSpPr/>
          <p:nvPr/>
        </p:nvSpPr>
        <p:spPr>
          <a:xfrm>
            <a:off x="11176000" y="2095500"/>
            <a:ext cx="3810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80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1000+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1176000" y="2984500"/>
            <a:ext cx="381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50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企业信赖选择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762000" y="4000500"/>
            <a:ext cx="4699000" cy="2032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5400000">
              <a:srgbClr val="000000">
                <a:alpha val="3137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1028700" y="4254500"/>
            <a:ext cx="508000" cy="406400"/>
          </a:xfrm>
          <a:custGeom>
            <a:avLst/>
            <a:gdLst/>
            <a:ahLst/>
            <a:cxnLst/>
            <a:rect l="l" t="t" r="r" b="b"/>
            <a:pathLst>
              <a:path w="508000" h="406400">
                <a:moveTo>
                  <a:pt x="254000" y="101600"/>
                </a:moveTo>
                <a:cubicBezTo>
                  <a:pt x="268049" y="101600"/>
                  <a:pt x="279400" y="90249"/>
                  <a:pt x="279400" y="76200"/>
                </a:cubicBezTo>
                <a:cubicBezTo>
                  <a:pt x="279400" y="62151"/>
                  <a:pt x="268049" y="50800"/>
                  <a:pt x="254000" y="50800"/>
                </a:cubicBezTo>
                <a:lnTo>
                  <a:pt x="152400" y="50800"/>
                </a:lnTo>
                <a:cubicBezTo>
                  <a:pt x="138351" y="50800"/>
                  <a:pt x="127000" y="62151"/>
                  <a:pt x="127000" y="76200"/>
                </a:cubicBezTo>
                <a:cubicBezTo>
                  <a:pt x="127000" y="90249"/>
                  <a:pt x="138351" y="101600"/>
                  <a:pt x="152400" y="101600"/>
                </a:cubicBezTo>
                <a:lnTo>
                  <a:pt x="177800" y="101600"/>
                </a:lnTo>
                <a:lnTo>
                  <a:pt x="177800" y="127000"/>
                </a:lnTo>
                <a:lnTo>
                  <a:pt x="38100" y="127000"/>
                </a:lnTo>
                <a:cubicBezTo>
                  <a:pt x="17066" y="127000"/>
                  <a:pt x="0" y="144066"/>
                  <a:pt x="0" y="165100"/>
                </a:cubicBezTo>
                <a:lnTo>
                  <a:pt x="0" y="216535"/>
                </a:lnTo>
                <a:cubicBezTo>
                  <a:pt x="0" y="231616"/>
                  <a:pt x="8890" y="245269"/>
                  <a:pt x="22622" y="251381"/>
                </a:cubicBezTo>
                <a:lnTo>
                  <a:pt x="76200" y="275193"/>
                </a:lnTo>
                <a:lnTo>
                  <a:pt x="76200" y="292100"/>
                </a:lnTo>
                <a:cubicBezTo>
                  <a:pt x="76200" y="313134"/>
                  <a:pt x="93266" y="330200"/>
                  <a:pt x="114300" y="330200"/>
                </a:cubicBezTo>
                <a:lnTo>
                  <a:pt x="319961" y="330200"/>
                </a:lnTo>
                <a:cubicBezTo>
                  <a:pt x="334566" y="330200"/>
                  <a:pt x="348377" y="323929"/>
                  <a:pt x="358061" y="312976"/>
                </a:cubicBezTo>
                <a:lnTo>
                  <a:pt x="502841" y="148987"/>
                </a:lnTo>
                <a:cubicBezTo>
                  <a:pt x="512604" y="137954"/>
                  <a:pt x="502603" y="120888"/>
                  <a:pt x="488236" y="123984"/>
                </a:cubicBezTo>
                <a:lnTo>
                  <a:pt x="355600" y="152400"/>
                </a:lnTo>
                <a:lnTo>
                  <a:pt x="315516" y="132398"/>
                </a:lnTo>
                <a:cubicBezTo>
                  <a:pt x="308451" y="128905"/>
                  <a:pt x="300673" y="127000"/>
                  <a:pt x="292814" y="127000"/>
                </a:cubicBezTo>
                <a:lnTo>
                  <a:pt x="228600" y="127000"/>
                </a:lnTo>
                <a:lnTo>
                  <a:pt x="228600" y="101600"/>
                </a:lnTo>
                <a:lnTo>
                  <a:pt x="254000" y="101600"/>
                </a:lnTo>
                <a:close/>
                <a:moveTo>
                  <a:pt x="76200" y="165100"/>
                </a:moveTo>
                <a:lnTo>
                  <a:pt x="76200" y="233442"/>
                </a:lnTo>
                <a:lnTo>
                  <a:pt x="38100" y="216535"/>
                </a:lnTo>
                <a:lnTo>
                  <a:pt x="38100" y="165100"/>
                </a:lnTo>
                <a:lnTo>
                  <a:pt x="76200" y="165100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19" name="Text 17"/>
          <p:cNvSpPr/>
          <p:nvPr/>
        </p:nvSpPr>
        <p:spPr>
          <a:xfrm>
            <a:off x="1651000" y="4254500"/>
            <a:ext cx="3556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能耗大幅降低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79500" y="4826000"/>
            <a:ext cx="4064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5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精细化管理让每一滴油可控，平均节油10%以上，管理水平越差效果越明显。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778500" y="4000500"/>
            <a:ext cx="4699000" cy="2032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5400000">
              <a:srgbClr val="000000">
                <a:alpha val="3137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146800" y="4254500"/>
            <a:ext cx="304800" cy="406400"/>
          </a:xfrm>
          <a:custGeom>
            <a:avLst/>
            <a:gdLst/>
            <a:ahLst/>
            <a:cxnLst/>
            <a:rect l="l" t="t" r="r" b="b"/>
            <a:pathLst>
              <a:path w="304800" h="406400">
                <a:moveTo>
                  <a:pt x="101600" y="76200"/>
                </a:moveTo>
                <a:lnTo>
                  <a:pt x="101600" y="127000"/>
                </a:lnTo>
                <a:lnTo>
                  <a:pt x="203200" y="127000"/>
                </a:lnTo>
                <a:lnTo>
                  <a:pt x="203200" y="76200"/>
                </a:lnTo>
                <a:cubicBezTo>
                  <a:pt x="203200" y="48181"/>
                  <a:pt x="180419" y="25400"/>
                  <a:pt x="152400" y="25400"/>
                </a:cubicBezTo>
                <a:cubicBezTo>
                  <a:pt x="124381" y="25400"/>
                  <a:pt x="101600" y="48181"/>
                  <a:pt x="101600" y="76200"/>
                </a:cubicBezTo>
                <a:close/>
                <a:moveTo>
                  <a:pt x="50800" y="127000"/>
                </a:moveTo>
                <a:lnTo>
                  <a:pt x="50800" y="76200"/>
                </a:lnTo>
                <a:cubicBezTo>
                  <a:pt x="50800" y="20082"/>
                  <a:pt x="96282" y="-25400"/>
                  <a:pt x="152400" y="-25400"/>
                </a:cubicBezTo>
                <a:cubicBezTo>
                  <a:pt x="208518" y="-25400"/>
                  <a:pt x="254000" y="20082"/>
                  <a:pt x="254000" y="76200"/>
                </a:cubicBezTo>
                <a:lnTo>
                  <a:pt x="254000" y="127000"/>
                </a:lnTo>
                <a:cubicBezTo>
                  <a:pt x="282019" y="127000"/>
                  <a:pt x="304800" y="149781"/>
                  <a:pt x="304800" y="177800"/>
                </a:cubicBezTo>
                <a:lnTo>
                  <a:pt x="304800" y="355600"/>
                </a:lnTo>
                <a:cubicBezTo>
                  <a:pt x="304800" y="383619"/>
                  <a:pt x="282019" y="406400"/>
                  <a:pt x="254000" y="406400"/>
                </a:cubicBezTo>
                <a:lnTo>
                  <a:pt x="50800" y="406400"/>
                </a:lnTo>
                <a:cubicBezTo>
                  <a:pt x="22781" y="406400"/>
                  <a:pt x="0" y="383619"/>
                  <a:pt x="0" y="355600"/>
                </a:cubicBezTo>
                <a:lnTo>
                  <a:pt x="0" y="177800"/>
                </a:lnTo>
                <a:cubicBezTo>
                  <a:pt x="0" y="149781"/>
                  <a:pt x="22781" y="127000"/>
                  <a:pt x="50800" y="127000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23" name="Text 21"/>
          <p:cNvSpPr/>
          <p:nvPr/>
        </p:nvSpPr>
        <p:spPr>
          <a:xfrm>
            <a:off x="6667500" y="4254500"/>
            <a:ext cx="3556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堵塞管理漏洞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096000" y="4826000"/>
            <a:ext cx="4064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5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偷油偷货、拉私活等不法现象被彻底杜绝，管理透明化。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10795000" y="4000500"/>
            <a:ext cx="4699000" cy="2032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5400000">
              <a:srgbClr val="000000">
                <a:alpha val="3137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11112500" y="42545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13836" y="2302"/>
                </a:moveTo>
                <a:cubicBezTo>
                  <a:pt x="210503" y="794"/>
                  <a:pt x="206931" y="0"/>
                  <a:pt x="203200" y="0"/>
                </a:cubicBezTo>
                <a:cubicBezTo>
                  <a:pt x="199469" y="0"/>
                  <a:pt x="195898" y="794"/>
                  <a:pt x="192564" y="2302"/>
                </a:cubicBezTo>
                <a:lnTo>
                  <a:pt x="43101" y="65723"/>
                </a:lnTo>
                <a:cubicBezTo>
                  <a:pt x="25638" y="73104"/>
                  <a:pt x="12621" y="90329"/>
                  <a:pt x="12700" y="111125"/>
                </a:cubicBezTo>
                <a:cubicBezTo>
                  <a:pt x="13097" y="189865"/>
                  <a:pt x="45482" y="333931"/>
                  <a:pt x="182245" y="399415"/>
                </a:cubicBezTo>
                <a:cubicBezTo>
                  <a:pt x="195501" y="405765"/>
                  <a:pt x="210899" y="405765"/>
                  <a:pt x="224155" y="399415"/>
                </a:cubicBezTo>
                <a:cubicBezTo>
                  <a:pt x="360998" y="333931"/>
                  <a:pt x="393383" y="189865"/>
                  <a:pt x="393700" y="111125"/>
                </a:cubicBezTo>
                <a:cubicBezTo>
                  <a:pt x="393779" y="90329"/>
                  <a:pt x="380762" y="73104"/>
                  <a:pt x="363299" y="65723"/>
                </a:cubicBezTo>
                <a:lnTo>
                  <a:pt x="213836" y="2302"/>
                </a:lnTo>
                <a:close/>
                <a:moveTo>
                  <a:pt x="198120" y="145653"/>
                </a:moveTo>
                <a:lnTo>
                  <a:pt x="203200" y="152400"/>
                </a:lnTo>
                <a:lnTo>
                  <a:pt x="208280" y="145653"/>
                </a:lnTo>
                <a:cubicBezTo>
                  <a:pt x="217091" y="133906"/>
                  <a:pt x="230902" y="127000"/>
                  <a:pt x="245507" y="127000"/>
                </a:cubicBezTo>
                <a:cubicBezTo>
                  <a:pt x="271224" y="127000"/>
                  <a:pt x="292100" y="147876"/>
                  <a:pt x="292100" y="173593"/>
                </a:cubicBezTo>
                <a:lnTo>
                  <a:pt x="292100" y="177800"/>
                </a:lnTo>
                <a:cubicBezTo>
                  <a:pt x="292100" y="216773"/>
                  <a:pt x="239871" y="255667"/>
                  <a:pt x="215503" y="271701"/>
                </a:cubicBezTo>
                <a:cubicBezTo>
                  <a:pt x="207962" y="276622"/>
                  <a:pt x="198437" y="276622"/>
                  <a:pt x="190976" y="271701"/>
                </a:cubicBezTo>
                <a:cubicBezTo>
                  <a:pt x="166608" y="255667"/>
                  <a:pt x="114379" y="216694"/>
                  <a:pt x="114379" y="177800"/>
                </a:cubicBezTo>
                <a:lnTo>
                  <a:pt x="114379" y="173593"/>
                </a:lnTo>
                <a:cubicBezTo>
                  <a:pt x="114379" y="147876"/>
                  <a:pt x="135255" y="127000"/>
                  <a:pt x="160972" y="127000"/>
                </a:cubicBezTo>
                <a:cubicBezTo>
                  <a:pt x="175657" y="127000"/>
                  <a:pt x="189468" y="133906"/>
                  <a:pt x="198199" y="145653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27" name="Text 25"/>
          <p:cNvSpPr/>
          <p:nvPr/>
        </p:nvSpPr>
        <p:spPr>
          <a:xfrm>
            <a:off x="11684000" y="4254500"/>
            <a:ext cx="3556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车辆安全升级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1112500" y="4826000"/>
            <a:ext cx="4064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5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预防交通事故发生，显著降低事故率，降低80%安全事故。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762000" y="6350000"/>
            <a:ext cx="4699000" cy="2032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5400000">
              <a:srgbClr val="000000">
                <a:alpha val="3137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1079500" y="6604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77800" y="0"/>
                </a:moveTo>
                <a:lnTo>
                  <a:pt x="177800" y="50800"/>
                </a:lnTo>
                <a:cubicBezTo>
                  <a:pt x="177800" y="57785"/>
                  <a:pt x="183515" y="63500"/>
                  <a:pt x="190500" y="63500"/>
                </a:cubicBezTo>
                <a:lnTo>
                  <a:pt x="215900" y="63500"/>
                </a:lnTo>
                <a:cubicBezTo>
                  <a:pt x="222885" y="63500"/>
                  <a:pt x="228600" y="57785"/>
                  <a:pt x="228600" y="50800"/>
                </a:cubicBezTo>
                <a:lnTo>
                  <a:pt x="228600" y="0"/>
                </a:lnTo>
                <a:lnTo>
                  <a:pt x="254000" y="0"/>
                </a:lnTo>
                <a:cubicBezTo>
                  <a:pt x="282019" y="0"/>
                  <a:pt x="304800" y="22781"/>
                  <a:pt x="304800" y="50800"/>
                </a:cubicBezTo>
                <a:lnTo>
                  <a:pt x="304800" y="152400"/>
                </a:lnTo>
                <a:cubicBezTo>
                  <a:pt x="304800" y="156766"/>
                  <a:pt x="304244" y="161052"/>
                  <a:pt x="303213" y="165100"/>
                </a:cubicBezTo>
                <a:lnTo>
                  <a:pt x="103188" y="165100"/>
                </a:lnTo>
                <a:cubicBezTo>
                  <a:pt x="102156" y="161052"/>
                  <a:pt x="101600" y="156766"/>
                  <a:pt x="101600" y="152400"/>
                </a:cubicBezTo>
                <a:lnTo>
                  <a:pt x="101600" y="50800"/>
                </a:lnTo>
                <a:cubicBezTo>
                  <a:pt x="101600" y="22781"/>
                  <a:pt x="124381" y="0"/>
                  <a:pt x="152400" y="0"/>
                </a:cubicBezTo>
                <a:lnTo>
                  <a:pt x="177800" y="0"/>
                </a:lnTo>
                <a:close/>
                <a:moveTo>
                  <a:pt x="254000" y="406400"/>
                </a:moveTo>
                <a:cubicBezTo>
                  <a:pt x="245110" y="406400"/>
                  <a:pt x="236696" y="404098"/>
                  <a:pt x="229394" y="400050"/>
                </a:cubicBezTo>
                <a:cubicBezTo>
                  <a:pt x="236934" y="386953"/>
                  <a:pt x="241300" y="371793"/>
                  <a:pt x="241300" y="355600"/>
                </a:cubicBezTo>
                <a:lnTo>
                  <a:pt x="241300" y="254000"/>
                </a:lnTo>
                <a:cubicBezTo>
                  <a:pt x="241300" y="237808"/>
                  <a:pt x="236934" y="222647"/>
                  <a:pt x="229394" y="209550"/>
                </a:cubicBezTo>
                <a:cubicBezTo>
                  <a:pt x="236696" y="205502"/>
                  <a:pt x="245031" y="203200"/>
                  <a:pt x="254000" y="203200"/>
                </a:cubicBezTo>
                <a:lnTo>
                  <a:pt x="279400" y="203200"/>
                </a:lnTo>
                <a:lnTo>
                  <a:pt x="279400" y="254000"/>
                </a:lnTo>
                <a:cubicBezTo>
                  <a:pt x="279400" y="260985"/>
                  <a:pt x="285115" y="266700"/>
                  <a:pt x="292100" y="266700"/>
                </a:cubicBezTo>
                <a:lnTo>
                  <a:pt x="317500" y="266700"/>
                </a:lnTo>
                <a:cubicBezTo>
                  <a:pt x="324485" y="266700"/>
                  <a:pt x="330200" y="260985"/>
                  <a:pt x="330200" y="254000"/>
                </a:cubicBezTo>
                <a:lnTo>
                  <a:pt x="330200" y="203200"/>
                </a:lnTo>
                <a:lnTo>
                  <a:pt x="355600" y="203200"/>
                </a:lnTo>
                <a:cubicBezTo>
                  <a:pt x="383619" y="203200"/>
                  <a:pt x="406400" y="225981"/>
                  <a:pt x="406400" y="254000"/>
                </a:cubicBezTo>
                <a:lnTo>
                  <a:pt x="406400" y="355600"/>
                </a:lnTo>
                <a:cubicBezTo>
                  <a:pt x="406400" y="383619"/>
                  <a:pt x="383619" y="406400"/>
                  <a:pt x="355600" y="406400"/>
                </a:cubicBezTo>
                <a:lnTo>
                  <a:pt x="254000" y="406400"/>
                </a:lnTo>
                <a:close/>
                <a:moveTo>
                  <a:pt x="0" y="254000"/>
                </a:moveTo>
                <a:cubicBezTo>
                  <a:pt x="0" y="225981"/>
                  <a:pt x="22781" y="203200"/>
                  <a:pt x="50800" y="203200"/>
                </a:cubicBezTo>
                <a:lnTo>
                  <a:pt x="76200" y="203200"/>
                </a:lnTo>
                <a:lnTo>
                  <a:pt x="76200" y="254000"/>
                </a:lnTo>
                <a:cubicBezTo>
                  <a:pt x="76200" y="260985"/>
                  <a:pt x="81915" y="266700"/>
                  <a:pt x="88900" y="266700"/>
                </a:cubicBezTo>
                <a:lnTo>
                  <a:pt x="114300" y="266700"/>
                </a:lnTo>
                <a:cubicBezTo>
                  <a:pt x="121285" y="266700"/>
                  <a:pt x="127000" y="260985"/>
                  <a:pt x="127000" y="254000"/>
                </a:cubicBezTo>
                <a:lnTo>
                  <a:pt x="127000" y="203200"/>
                </a:lnTo>
                <a:lnTo>
                  <a:pt x="152400" y="203200"/>
                </a:lnTo>
                <a:cubicBezTo>
                  <a:pt x="180419" y="203200"/>
                  <a:pt x="203200" y="225981"/>
                  <a:pt x="203200" y="254000"/>
                </a:cubicBezTo>
                <a:lnTo>
                  <a:pt x="203200" y="355600"/>
                </a:lnTo>
                <a:cubicBezTo>
                  <a:pt x="203200" y="383619"/>
                  <a:pt x="180419" y="406400"/>
                  <a:pt x="152400" y="406400"/>
                </a:cubicBezTo>
                <a:lnTo>
                  <a:pt x="50800" y="406400"/>
                </a:lnTo>
                <a:cubicBezTo>
                  <a:pt x="22781" y="406400"/>
                  <a:pt x="0" y="383619"/>
                  <a:pt x="0" y="355600"/>
                </a:cubicBezTo>
                <a:lnTo>
                  <a:pt x="0" y="254000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1" name="Text 29"/>
          <p:cNvSpPr/>
          <p:nvPr/>
        </p:nvSpPr>
        <p:spPr>
          <a:xfrm>
            <a:off x="1651000" y="6604000"/>
            <a:ext cx="3556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货物全程可控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079500" y="7175500"/>
            <a:ext cx="4064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5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对装卸货实时监控，保证货物安全，自有业务减少外包环节。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5778500" y="6350000"/>
            <a:ext cx="4699000" cy="2032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5400000">
              <a:srgbClr val="000000">
                <a:alpha val="3137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6096000" y="6604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374094" y="5318"/>
                </a:moveTo>
                <a:cubicBezTo>
                  <a:pt x="379174" y="476"/>
                  <a:pt x="386556" y="-1270"/>
                  <a:pt x="393383" y="953"/>
                </a:cubicBezTo>
                <a:cubicBezTo>
                  <a:pt x="401161" y="3572"/>
                  <a:pt x="406400" y="10874"/>
                  <a:pt x="406400" y="19050"/>
                </a:cubicBezTo>
                <a:lnTo>
                  <a:pt x="406400" y="167402"/>
                </a:lnTo>
                <a:cubicBezTo>
                  <a:pt x="406400" y="271542"/>
                  <a:pt x="320596" y="355600"/>
                  <a:pt x="216853" y="355600"/>
                </a:cubicBezTo>
                <a:cubicBezTo>
                  <a:pt x="155734" y="355600"/>
                  <a:pt x="103029" y="316309"/>
                  <a:pt x="83899" y="261382"/>
                </a:cubicBezTo>
                <a:cubicBezTo>
                  <a:pt x="55801" y="285829"/>
                  <a:pt x="38100" y="321786"/>
                  <a:pt x="38100" y="361950"/>
                </a:cubicBezTo>
                <a:cubicBezTo>
                  <a:pt x="38100" y="372507"/>
                  <a:pt x="29607" y="381000"/>
                  <a:pt x="19050" y="381000"/>
                </a:cubicBezTo>
                <a:cubicBezTo>
                  <a:pt x="8493" y="381000"/>
                  <a:pt x="0" y="372507"/>
                  <a:pt x="0" y="361950"/>
                </a:cubicBezTo>
                <a:cubicBezTo>
                  <a:pt x="0" y="302498"/>
                  <a:pt x="30321" y="250111"/>
                  <a:pt x="76279" y="219313"/>
                </a:cubicBezTo>
                <a:cubicBezTo>
                  <a:pt x="104299" y="200581"/>
                  <a:pt x="137716" y="190500"/>
                  <a:pt x="171450" y="190500"/>
                </a:cubicBezTo>
                <a:lnTo>
                  <a:pt x="234950" y="190500"/>
                </a:lnTo>
                <a:cubicBezTo>
                  <a:pt x="245507" y="190500"/>
                  <a:pt x="254000" y="182007"/>
                  <a:pt x="254000" y="171450"/>
                </a:cubicBezTo>
                <a:cubicBezTo>
                  <a:pt x="254000" y="160893"/>
                  <a:pt x="245507" y="152400"/>
                  <a:pt x="234950" y="152400"/>
                </a:cubicBezTo>
                <a:lnTo>
                  <a:pt x="171450" y="152400"/>
                </a:lnTo>
                <a:cubicBezTo>
                  <a:pt x="139938" y="152400"/>
                  <a:pt x="110093" y="159385"/>
                  <a:pt x="83344" y="171847"/>
                </a:cubicBezTo>
                <a:cubicBezTo>
                  <a:pt x="101838" y="116284"/>
                  <a:pt x="154146" y="76200"/>
                  <a:pt x="215900" y="76200"/>
                </a:cubicBezTo>
                <a:cubicBezTo>
                  <a:pt x="268605" y="76200"/>
                  <a:pt x="307816" y="58658"/>
                  <a:pt x="333931" y="41275"/>
                </a:cubicBezTo>
                <a:cubicBezTo>
                  <a:pt x="349171" y="31115"/>
                  <a:pt x="362109" y="18971"/>
                  <a:pt x="374174" y="5318"/>
                </a:cubicBezTo>
                <a:close/>
              </a:path>
            </a:pathLst>
          </a:custGeom>
          <a:solidFill>
            <a:srgbClr val="06B6D4"/>
          </a:solidFill>
          <a:ln/>
        </p:spPr>
      </p:sp>
      <p:sp>
        <p:nvSpPr>
          <p:cNvPr id="35" name="Text 33"/>
          <p:cNvSpPr/>
          <p:nvPr/>
        </p:nvSpPr>
        <p:spPr>
          <a:xfrm>
            <a:off x="6667500" y="6604000"/>
            <a:ext cx="3556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环保减排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096000" y="7175500"/>
            <a:ext cx="4064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5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降低货车污染排放，助力打造绿水蓝天，履行社会责任。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10795000" y="6350000"/>
            <a:ext cx="4699000" cy="2032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5400000">
              <a:srgbClr val="000000">
                <a:alpha val="3137"/>
              </a:srgbClr>
            </a:outerShdw>
          </a:effectLst>
        </p:spPr>
      </p:sp>
      <p:sp>
        <p:nvSpPr>
          <p:cNvPr id="38" name="Shape 36"/>
          <p:cNvSpPr/>
          <p:nvPr/>
        </p:nvSpPr>
        <p:spPr>
          <a:xfrm>
            <a:off x="11112500" y="6604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50800"/>
                </a:moveTo>
                <a:cubicBezTo>
                  <a:pt x="50800" y="36751"/>
                  <a:pt x="39449" y="25400"/>
                  <a:pt x="25400" y="25400"/>
                </a:cubicBezTo>
                <a:cubicBezTo>
                  <a:pt x="11351" y="25400"/>
                  <a:pt x="0" y="36751"/>
                  <a:pt x="0" y="50800"/>
                </a:cubicBezTo>
                <a:lnTo>
                  <a:pt x="0" y="317500"/>
                </a:lnTo>
                <a:cubicBezTo>
                  <a:pt x="0" y="352584"/>
                  <a:pt x="28416" y="381000"/>
                  <a:pt x="63500" y="381000"/>
                </a:cubicBezTo>
                <a:lnTo>
                  <a:pt x="381000" y="381000"/>
                </a:lnTo>
                <a:cubicBezTo>
                  <a:pt x="395049" y="381000"/>
                  <a:pt x="406400" y="369649"/>
                  <a:pt x="406400" y="355600"/>
                </a:cubicBezTo>
                <a:cubicBezTo>
                  <a:pt x="406400" y="341551"/>
                  <a:pt x="395049" y="330200"/>
                  <a:pt x="381000" y="330200"/>
                </a:cubicBezTo>
                <a:lnTo>
                  <a:pt x="63500" y="330200"/>
                </a:lnTo>
                <a:cubicBezTo>
                  <a:pt x="56515" y="330200"/>
                  <a:pt x="50800" y="324485"/>
                  <a:pt x="50800" y="317500"/>
                </a:cubicBezTo>
                <a:lnTo>
                  <a:pt x="50800" y="50800"/>
                </a:lnTo>
                <a:close/>
                <a:moveTo>
                  <a:pt x="373539" y="119539"/>
                </a:moveTo>
                <a:cubicBezTo>
                  <a:pt x="383461" y="109617"/>
                  <a:pt x="383461" y="93504"/>
                  <a:pt x="373539" y="83582"/>
                </a:cubicBezTo>
                <a:cubicBezTo>
                  <a:pt x="363617" y="73660"/>
                  <a:pt x="347504" y="73660"/>
                  <a:pt x="337582" y="83582"/>
                </a:cubicBezTo>
                <a:lnTo>
                  <a:pt x="254000" y="167243"/>
                </a:lnTo>
                <a:lnTo>
                  <a:pt x="208439" y="121761"/>
                </a:lnTo>
                <a:cubicBezTo>
                  <a:pt x="198517" y="111839"/>
                  <a:pt x="182404" y="111839"/>
                  <a:pt x="172482" y="121761"/>
                </a:cubicBezTo>
                <a:lnTo>
                  <a:pt x="96282" y="197961"/>
                </a:lnTo>
                <a:cubicBezTo>
                  <a:pt x="86360" y="207883"/>
                  <a:pt x="86360" y="223996"/>
                  <a:pt x="96282" y="233918"/>
                </a:cubicBezTo>
                <a:cubicBezTo>
                  <a:pt x="106204" y="243840"/>
                  <a:pt x="122317" y="243840"/>
                  <a:pt x="132239" y="233918"/>
                </a:cubicBezTo>
                <a:lnTo>
                  <a:pt x="190500" y="175657"/>
                </a:lnTo>
                <a:lnTo>
                  <a:pt x="236061" y="221218"/>
                </a:lnTo>
                <a:cubicBezTo>
                  <a:pt x="245983" y="231140"/>
                  <a:pt x="262096" y="231140"/>
                  <a:pt x="272018" y="221218"/>
                </a:cubicBezTo>
                <a:lnTo>
                  <a:pt x="373618" y="119618"/>
                </a:lnTo>
                <a:close/>
              </a:path>
            </a:pathLst>
          </a:custGeom>
          <a:solidFill>
            <a:srgbClr val="EC4899"/>
          </a:solidFill>
          <a:ln/>
        </p:spPr>
      </p:sp>
      <p:sp>
        <p:nvSpPr>
          <p:cNvPr id="39" name="Text 37"/>
          <p:cNvSpPr/>
          <p:nvPr/>
        </p:nvSpPr>
        <p:spPr>
          <a:xfrm>
            <a:off x="11684000" y="6604000"/>
            <a:ext cx="3556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管理效益提升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11112500" y="7175500"/>
            <a:ext cx="4064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5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提升20%管理效益，管理车不再犯难，挣得更多更安心。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762000" y="8636000"/>
            <a:ext cx="14732000" cy="12700"/>
          </a:xfrm>
          <a:prstGeom prst="rect">
            <a:avLst/>
          </a:prstGeom>
          <a:solidFill>
            <a:srgbClr val="E2E8F0"/>
          </a:solidFill>
          <a:ln/>
        </p:spPr>
      </p:sp>
      <p:sp>
        <p:nvSpPr>
          <p:cNvPr id="42" name="Text 40"/>
          <p:cNvSpPr/>
          <p:nvPr/>
        </p:nvSpPr>
        <p:spPr>
          <a:xfrm>
            <a:off x="762000" y="8737600"/>
            <a:ext cx="50800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北京一祺航科技有限公司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381000"/>
            <a:ext cx="127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航宝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762000" y="889000"/>
            <a:ext cx="1016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600" spc="100" kern="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适用车型与应用场景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762000" y="1587500"/>
            <a:ext cx="635000" cy="38100"/>
          </a:xfrm>
          <a:prstGeom prst="rect">
            <a:avLst/>
          </a:prstGeom>
          <a:solidFill>
            <a:srgbClr val="F59E0B"/>
          </a:solidFill>
          <a:ln/>
        </p:spPr>
      </p:sp>
      <p:pic>
        <p:nvPicPr>
          <p:cNvPr id="5" name="Image 0" descr="https://kimi-img.moonshot.cn/pub/slides/okc/p66wxhaay6q4m/mnt/agents/output/images/1_Modern_cargo_truck_with_dynamic_night.png">    </p:cNvPr>
          <p:cNvPicPr>
            <a:picLocks noChangeAspect="1"/>
          </p:cNvPicPr>
          <p:nvPr/>
        </p:nvPicPr>
        <p:blipFill>
          <a:blip r:embed="rId1"/>
          <a:srcRect l="2773" r="2773" t="0" b="0"/>
          <a:stretch/>
        </p:blipFill>
        <p:spPr>
          <a:xfrm>
            <a:off x="762000" y="2032000"/>
            <a:ext cx="4699000" cy="27940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62000" y="3937000"/>
            <a:ext cx="4699000" cy="889000"/>
          </a:xfrm>
          <a:prstGeom prst="rect">
            <a:avLst/>
          </a:prstGeom>
          <a:gradFill rotWithShape="1" flip="none">
            <a:gsLst>
              <a:gs pos="0">
                <a:srgbClr val="0F172A">
                  <a:alpha val="0"/>
                </a:srgbClr>
              </a:gs>
              <a:gs pos="100000">
                <a:srgbClr val="0F172A">
                  <a:alpha val="87000"/>
                </a:srgbClr>
              </a:gs>
            </a:gsLst>
            <a:lin ang="5400000" scaled="1"/>
          </a:gradFill>
          <a:ln/>
        </p:spPr>
      </p:sp>
      <p:sp>
        <p:nvSpPr>
          <p:cNvPr id="7" name="Text 4"/>
          <p:cNvSpPr/>
          <p:nvPr/>
        </p:nvSpPr>
        <p:spPr>
          <a:xfrm>
            <a:off x="1016000" y="4191000"/>
            <a:ext cx="254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物流运输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762000" y="4953000"/>
            <a:ext cx="4699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物流车、货车、快递配送车等，实现油耗管控、路径优化、货物追踪。</a:t>
            </a:r>
            <a:endParaRPr lang="en-US" sz="1600" dirty="0"/>
          </a:p>
        </p:txBody>
      </p:sp>
      <p:pic>
        <p:nvPicPr>
          <p:cNvPr id="9" name="Image 1" descr="https://kimi-img.moonshot.cn/pub/slides/okc/p66wxhaay6q4m/mnt/agents/output/images/3_What_is_Fleet_Optimization_in_Freight.png">    </p:cNvPr>
          <p:cNvPicPr>
            <a:picLocks noChangeAspect="1"/>
          </p:cNvPicPr>
          <p:nvPr/>
        </p:nvPicPr>
        <p:blipFill>
          <a:blip r:embed="rId2"/>
          <a:srcRect l="0" r="0" t="162" b="162"/>
          <a:stretch/>
        </p:blipFill>
        <p:spPr>
          <a:xfrm>
            <a:off x="5778500" y="2032000"/>
            <a:ext cx="4699000" cy="2794000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5778500" y="3937000"/>
            <a:ext cx="4699000" cy="889000"/>
          </a:xfrm>
          <a:prstGeom prst="rect">
            <a:avLst/>
          </a:prstGeom>
          <a:gradFill rotWithShape="1" flip="none">
            <a:gsLst>
              <a:gs pos="0">
                <a:srgbClr val="0F172A">
                  <a:alpha val="0"/>
                </a:srgbClr>
              </a:gs>
              <a:gs pos="100000">
                <a:srgbClr val="0F172A">
                  <a:alpha val="87000"/>
                </a:srgbClr>
              </a:gs>
            </a:gsLst>
            <a:lin ang="5400000" scaled="1"/>
          </a:gradFill>
          <a:ln/>
        </p:spPr>
      </p:sp>
      <p:sp>
        <p:nvSpPr>
          <p:cNvPr id="11" name="Text 7"/>
          <p:cNvSpPr/>
          <p:nvPr/>
        </p:nvSpPr>
        <p:spPr>
          <a:xfrm>
            <a:off x="6032500" y="4191000"/>
            <a:ext cx="254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公务商务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5778500" y="4953000"/>
            <a:ext cx="4699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公务车、商务车、客车等，规范用车行为，提升调度效率。</a:t>
            </a:r>
            <a:endParaRPr lang="en-US" sz="1600" dirty="0"/>
          </a:p>
        </p:txBody>
      </p:sp>
      <p:pic>
        <p:nvPicPr>
          <p:cNvPr id="13" name="Image 2" descr="https://kimi-img.moonshot.cn/pub/slides/okc/p66wxhaay6q4m/mnt/agents/output/images/2_Digital_Twin_Technology_Drives_the.png">    </p:cNvPr>
          <p:cNvPicPr>
            <a:picLocks noChangeAspect="1"/>
          </p:cNvPicPr>
          <p:nvPr/>
        </p:nvPicPr>
        <p:blipFill>
          <a:blip r:embed="rId3"/>
          <a:srcRect l="0" r="0" t="5405" b="5405"/>
          <a:stretch/>
        </p:blipFill>
        <p:spPr>
          <a:xfrm>
            <a:off x="10795000" y="2032000"/>
            <a:ext cx="4699000" cy="2794000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10795000" y="3937000"/>
            <a:ext cx="4699000" cy="889000"/>
          </a:xfrm>
          <a:prstGeom prst="rect">
            <a:avLst/>
          </a:prstGeom>
          <a:gradFill rotWithShape="1" flip="none">
            <a:gsLst>
              <a:gs pos="0">
                <a:srgbClr val="0F172A">
                  <a:alpha val="0"/>
                </a:srgbClr>
              </a:gs>
              <a:gs pos="100000">
                <a:srgbClr val="0F172A">
                  <a:alpha val="87000"/>
                </a:srgbClr>
              </a:gs>
            </a:gsLst>
            <a:lin ang="5400000" scaled="1"/>
          </a:gradFill>
          <a:ln/>
        </p:spPr>
      </p:sp>
      <p:sp>
        <p:nvSpPr>
          <p:cNvPr id="15" name="Text 10"/>
          <p:cNvSpPr/>
          <p:nvPr/>
        </p:nvSpPr>
        <p:spPr>
          <a:xfrm>
            <a:off x="11049000" y="4191000"/>
            <a:ext cx="254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工程机械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10795000" y="4953000"/>
            <a:ext cx="4699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非道路移动机械、特种车辆、农业机械等，全场景数字化覆盖。</a:t>
            </a:r>
            <a:endParaRPr lang="en-US" sz="1600" dirty="0"/>
          </a:p>
        </p:txBody>
      </p:sp>
      <p:sp>
        <p:nvSpPr>
          <p:cNvPr id="17" name="Text 12"/>
          <p:cNvSpPr/>
          <p:nvPr/>
        </p:nvSpPr>
        <p:spPr>
          <a:xfrm>
            <a:off x="762000" y="6350000"/>
            <a:ext cx="381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全车型覆盖</a:t>
            </a:r>
            <a:endParaRPr lang="en-US" sz="1600" dirty="0"/>
          </a:p>
        </p:txBody>
      </p:sp>
      <p:sp>
        <p:nvSpPr>
          <p:cNvPr id="18" name="Shape 13"/>
          <p:cNvSpPr/>
          <p:nvPr/>
        </p:nvSpPr>
        <p:spPr>
          <a:xfrm>
            <a:off x="762000" y="6985000"/>
            <a:ext cx="1270000" cy="457200"/>
          </a:xfrm>
          <a:prstGeom prst="rect">
            <a:avLst/>
          </a:prstGeom>
          <a:solidFill>
            <a:srgbClr val="0F172A"/>
          </a:solidFill>
          <a:ln/>
        </p:spPr>
      </p:sp>
      <p:sp>
        <p:nvSpPr>
          <p:cNvPr id="19" name="Text 14"/>
          <p:cNvSpPr/>
          <p:nvPr/>
        </p:nvSpPr>
        <p:spPr>
          <a:xfrm>
            <a:off x="762000" y="6985000"/>
            <a:ext cx="1270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物流车</a:t>
            </a:r>
            <a:endParaRPr lang="en-US" sz="1600" dirty="0"/>
          </a:p>
        </p:txBody>
      </p:sp>
      <p:sp>
        <p:nvSpPr>
          <p:cNvPr id="20" name="Shape 15"/>
          <p:cNvSpPr/>
          <p:nvPr/>
        </p:nvSpPr>
        <p:spPr>
          <a:xfrm>
            <a:off x="2222500" y="6985000"/>
            <a:ext cx="1270000" cy="457200"/>
          </a:xfrm>
          <a:prstGeom prst="rect">
            <a:avLst/>
          </a:prstGeom>
          <a:solidFill>
            <a:srgbClr val="0F172A"/>
          </a:solidFill>
          <a:ln/>
        </p:spPr>
      </p:sp>
      <p:sp>
        <p:nvSpPr>
          <p:cNvPr id="21" name="Text 16"/>
          <p:cNvSpPr/>
          <p:nvPr/>
        </p:nvSpPr>
        <p:spPr>
          <a:xfrm>
            <a:off x="2222500" y="6985000"/>
            <a:ext cx="1270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公务车</a:t>
            </a:r>
            <a:endParaRPr lang="en-US" sz="1600" dirty="0"/>
          </a:p>
        </p:txBody>
      </p:sp>
      <p:sp>
        <p:nvSpPr>
          <p:cNvPr id="22" name="Shape 17"/>
          <p:cNvSpPr/>
          <p:nvPr/>
        </p:nvSpPr>
        <p:spPr>
          <a:xfrm>
            <a:off x="3683000" y="6985000"/>
            <a:ext cx="1270000" cy="457200"/>
          </a:xfrm>
          <a:prstGeom prst="rect">
            <a:avLst/>
          </a:prstGeom>
          <a:solidFill>
            <a:srgbClr val="0F172A"/>
          </a:solidFill>
          <a:ln/>
        </p:spPr>
      </p:sp>
      <p:sp>
        <p:nvSpPr>
          <p:cNvPr id="23" name="Text 18"/>
          <p:cNvSpPr/>
          <p:nvPr/>
        </p:nvSpPr>
        <p:spPr>
          <a:xfrm>
            <a:off x="3683000" y="6985000"/>
            <a:ext cx="1270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商务车</a:t>
            </a:r>
            <a:endParaRPr lang="en-US" sz="1600" dirty="0"/>
          </a:p>
        </p:txBody>
      </p:sp>
      <p:sp>
        <p:nvSpPr>
          <p:cNvPr id="24" name="Shape 19"/>
          <p:cNvSpPr/>
          <p:nvPr/>
        </p:nvSpPr>
        <p:spPr>
          <a:xfrm>
            <a:off x="5143500" y="6985000"/>
            <a:ext cx="1270000" cy="457200"/>
          </a:xfrm>
          <a:prstGeom prst="rect">
            <a:avLst/>
          </a:prstGeom>
          <a:solidFill>
            <a:srgbClr val="0F172A"/>
          </a:solidFill>
          <a:ln/>
        </p:spPr>
      </p:sp>
      <p:sp>
        <p:nvSpPr>
          <p:cNvPr id="25" name="Text 20"/>
          <p:cNvSpPr/>
          <p:nvPr/>
        </p:nvSpPr>
        <p:spPr>
          <a:xfrm>
            <a:off x="5143500" y="6985000"/>
            <a:ext cx="1270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客车</a:t>
            </a:r>
            <a:endParaRPr lang="en-US" sz="1600" dirty="0"/>
          </a:p>
        </p:txBody>
      </p:sp>
      <p:sp>
        <p:nvSpPr>
          <p:cNvPr id="26" name="Shape 21"/>
          <p:cNvSpPr/>
          <p:nvPr/>
        </p:nvSpPr>
        <p:spPr>
          <a:xfrm>
            <a:off x="762000" y="7620000"/>
            <a:ext cx="1270000" cy="45720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27" name="Text 22"/>
          <p:cNvSpPr/>
          <p:nvPr/>
        </p:nvSpPr>
        <p:spPr>
          <a:xfrm>
            <a:off x="762000" y="7620000"/>
            <a:ext cx="1270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电车</a:t>
            </a:r>
            <a:endParaRPr lang="en-US" sz="1600" dirty="0"/>
          </a:p>
        </p:txBody>
      </p:sp>
      <p:sp>
        <p:nvSpPr>
          <p:cNvPr id="28" name="Shape 23"/>
          <p:cNvSpPr/>
          <p:nvPr/>
        </p:nvSpPr>
        <p:spPr>
          <a:xfrm>
            <a:off x="2222500" y="7620000"/>
            <a:ext cx="1841500" cy="45720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29" name="Text 24"/>
          <p:cNvSpPr/>
          <p:nvPr/>
        </p:nvSpPr>
        <p:spPr>
          <a:xfrm>
            <a:off x="2222500" y="7620000"/>
            <a:ext cx="18415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非道路机械</a:t>
            </a:r>
            <a:endParaRPr lang="en-US" sz="1600" dirty="0"/>
          </a:p>
        </p:txBody>
      </p:sp>
      <p:sp>
        <p:nvSpPr>
          <p:cNvPr id="30" name="Shape 25"/>
          <p:cNvSpPr/>
          <p:nvPr/>
        </p:nvSpPr>
        <p:spPr>
          <a:xfrm>
            <a:off x="4254500" y="7620000"/>
            <a:ext cx="1651000" cy="45720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31" name="Text 26"/>
          <p:cNvSpPr/>
          <p:nvPr/>
        </p:nvSpPr>
        <p:spPr>
          <a:xfrm>
            <a:off x="4254500" y="7620000"/>
            <a:ext cx="1651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特种车辆</a:t>
            </a:r>
            <a:endParaRPr lang="en-US" sz="1600" dirty="0"/>
          </a:p>
        </p:txBody>
      </p:sp>
      <p:sp>
        <p:nvSpPr>
          <p:cNvPr id="32" name="Shape 27"/>
          <p:cNvSpPr/>
          <p:nvPr/>
        </p:nvSpPr>
        <p:spPr>
          <a:xfrm>
            <a:off x="6096000" y="7620000"/>
            <a:ext cx="1651000" cy="45720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33" name="Text 28"/>
          <p:cNvSpPr/>
          <p:nvPr/>
        </p:nvSpPr>
        <p:spPr>
          <a:xfrm>
            <a:off x="6096000" y="7620000"/>
            <a:ext cx="1651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农业机械</a:t>
            </a:r>
            <a:endParaRPr lang="en-US" sz="1600" dirty="0"/>
          </a:p>
        </p:txBody>
      </p:sp>
      <p:pic>
        <p:nvPicPr>
          <p:cNvPr id="34" name="Image 3" descr="https://kimi-img.moonshot.cn/pub/slides/okc/p66wxhaay6q4m/mnt/agents/output/images/8_Telematics_Dashboards_Visualize_CAN.png">    </p:cNvPr>
          <p:cNvPicPr>
            <a:picLocks noChangeAspect="1"/>
          </p:cNvPicPr>
          <p:nvPr/>
        </p:nvPicPr>
        <p:blipFill>
          <a:blip r:embed="rId4"/>
          <a:srcRect l="0" r="0" t="18894" b="18894"/>
          <a:stretch/>
        </p:blipFill>
        <p:spPr>
          <a:xfrm>
            <a:off x="8382000" y="6096000"/>
            <a:ext cx="7112000" cy="2286000"/>
          </a:xfrm>
          <a:prstGeom prst="rect">
            <a:avLst/>
          </a:prstGeom>
        </p:spPr>
      </p:pic>
      <p:sp>
        <p:nvSpPr>
          <p:cNvPr id="35" name="Shape 29"/>
          <p:cNvSpPr/>
          <p:nvPr/>
        </p:nvSpPr>
        <p:spPr>
          <a:xfrm>
            <a:off x="762000" y="8636000"/>
            <a:ext cx="14732000" cy="12700"/>
          </a:xfrm>
          <a:prstGeom prst="rect">
            <a:avLst/>
          </a:prstGeom>
          <a:solidFill>
            <a:srgbClr val="E2E8F0"/>
          </a:solidFill>
          <a:ln/>
        </p:spPr>
      </p:sp>
      <p:sp>
        <p:nvSpPr>
          <p:cNvPr id="36" name="Text 30"/>
          <p:cNvSpPr/>
          <p:nvPr/>
        </p:nvSpPr>
        <p:spPr>
          <a:xfrm>
            <a:off x="762000" y="8737600"/>
            <a:ext cx="50800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北京一祺航科技有限公司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18000" y="762000"/>
            <a:ext cx="7620000" cy="7620000"/>
          </a:xfrm>
          <a:prstGeom prst="ellipse">
            <a:avLst/>
          </a:prstGeom>
          <a:gradFill rotWithShape="1" flip="none">
            <a:gsLst>
              <a:gs pos="0">
                <a:srgbClr val="F59E0B">
                  <a:alpha val="6000"/>
                </a:srgbClr>
              </a:gs>
              <a:gs pos="100000">
                <a:srgbClr val="0F172A">
                  <a:alpha val="0"/>
                </a:srgbClr>
              </a:gs>
            </a:gsLst>
            <a:path path="circle"/>
          </a:gra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0F172A">
                  <a:alpha val="53000"/>
                </a:srgbClr>
              </a:gs>
              <a:gs pos="100000">
                <a:srgbClr val="0F172A">
                  <a:alpha val="93000"/>
                </a:srgbClr>
              </a:gs>
            </a:gsLst>
            <a:lin ang="5400000" scaled="1"/>
          </a:gradFill>
          <a:ln/>
        </p:spPr>
      </p:sp>
      <p:sp>
        <p:nvSpPr>
          <p:cNvPr id="4" name="Text 2"/>
          <p:cNvSpPr/>
          <p:nvPr/>
        </p:nvSpPr>
        <p:spPr>
          <a:xfrm>
            <a:off x="1016000" y="2286000"/>
            <a:ext cx="5080000" cy="2540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0" dirty="0">
                <a:solidFill>
                  <a:srgbClr val="F1F5F9">
                    <a:alpha val="10196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</a:t>
            </a:r>
            <a:endParaRPr lang="en-US" sz="14000" dirty="0"/>
          </a:p>
        </p:txBody>
      </p:sp>
      <p:sp>
        <p:nvSpPr>
          <p:cNvPr id="5" name="Text 3"/>
          <p:cNvSpPr/>
          <p:nvPr/>
        </p:nvSpPr>
        <p:spPr>
          <a:xfrm>
            <a:off x="6604000" y="3365500"/>
            <a:ext cx="3048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300" spc="400" kern="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 05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620000" y="3810000"/>
            <a:ext cx="1016000" cy="38100"/>
          </a:xfrm>
          <a:prstGeom prst="rect">
            <a:avLst/>
          </a:prstGeom>
          <a:solidFill>
            <a:srgbClr val="F59E0B"/>
          </a:solidFill>
          <a:ln/>
        </p:spPr>
      </p:sp>
      <p:sp>
        <p:nvSpPr>
          <p:cNvPr id="7" name="Text 5"/>
          <p:cNvSpPr/>
          <p:nvPr/>
        </p:nvSpPr>
        <p:spPr>
          <a:xfrm>
            <a:off x="4953000" y="4064000"/>
            <a:ext cx="635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4400" spc="200" kern="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关于我们</a:t>
            </a:r>
            <a:endParaRPr lang="en-US" sz="4400" dirty="0"/>
          </a:p>
        </p:txBody>
      </p:sp>
      <p:sp>
        <p:nvSpPr>
          <p:cNvPr id="8" name="Text 6"/>
          <p:cNvSpPr/>
          <p:nvPr/>
        </p:nvSpPr>
        <p:spPr>
          <a:xfrm>
            <a:off x="4318000" y="5016500"/>
            <a:ext cx="7620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北京一祺航科技有限公司 —— 数据即资产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381000"/>
            <a:ext cx="127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航宝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762000" y="889000"/>
            <a:ext cx="1016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600" spc="100" kern="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公司实力与服务承诺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762000" y="1587500"/>
            <a:ext cx="635000" cy="38100"/>
          </a:xfrm>
          <a:prstGeom prst="rect">
            <a:avLst/>
          </a:prstGeom>
          <a:solidFill>
            <a:srgbClr val="F59E0B"/>
          </a:solidFill>
          <a:ln/>
        </p:spPr>
      </p:sp>
      <p:sp>
        <p:nvSpPr>
          <p:cNvPr id="5" name="Text 3"/>
          <p:cNvSpPr/>
          <p:nvPr/>
        </p:nvSpPr>
        <p:spPr>
          <a:xfrm>
            <a:off x="762000" y="2032000"/>
            <a:ext cx="381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公司实力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84225" y="2730500"/>
            <a:ext cx="311150" cy="355600"/>
          </a:xfrm>
          <a:custGeom>
            <a:avLst/>
            <a:gdLst/>
            <a:ahLst/>
            <a:cxnLst/>
            <a:rect l="l" t="t" r="r" b="b"/>
            <a:pathLst>
              <a:path w="311150" h="355600">
                <a:moveTo>
                  <a:pt x="88900" y="0"/>
                </a:moveTo>
                <a:cubicBezTo>
                  <a:pt x="101193" y="0"/>
                  <a:pt x="111125" y="9932"/>
                  <a:pt x="111125" y="22225"/>
                </a:cubicBezTo>
                <a:lnTo>
                  <a:pt x="111125" y="44450"/>
                </a:lnTo>
                <a:lnTo>
                  <a:pt x="200025" y="44450"/>
                </a:lnTo>
                <a:lnTo>
                  <a:pt x="200025" y="22225"/>
                </a:lnTo>
                <a:cubicBezTo>
                  <a:pt x="200025" y="9932"/>
                  <a:pt x="209957" y="0"/>
                  <a:pt x="222250" y="0"/>
                </a:cubicBezTo>
                <a:cubicBezTo>
                  <a:pt x="234543" y="0"/>
                  <a:pt x="244475" y="9932"/>
                  <a:pt x="244475" y="22225"/>
                </a:cubicBezTo>
                <a:lnTo>
                  <a:pt x="244475" y="44450"/>
                </a:lnTo>
                <a:lnTo>
                  <a:pt x="266700" y="44450"/>
                </a:lnTo>
                <a:cubicBezTo>
                  <a:pt x="291217" y="44450"/>
                  <a:pt x="311150" y="64383"/>
                  <a:pt x="311150" y="88900"/>
                </a:cubicBezTo>
                <a:lnTo>
                  <a:pt x="311150" y="288925"/>
                </a:lnTo>
                <a:cubicBezTo>
                  <a:pt x="311150" y="313442"/>
                  <a:pt x="291217" y="333375"/>
                  <a:pt x="266700" y="333375"/>
                </a:cubicBezTo>
                <a:lnTo>
                  <a:pt x="44450" y="333375"/>
                </a:lnTo>
                <a:cubicBezTo>
                  <a:pt x="19933" y="333375"/>
                  <a:pt x="0" y="313442"/>
                  <a:pt x="0" y="288925"/>
                </a:cubicBezTo>
                <a:lnTo>
                  <a:pt x="0" y="88900"/>
                </a:lnTo>
                <a:cubicBezTo>
                  <a:pt x="0" y="64383"/>
                  <a:pt x="19933" y="44450"/>
                  <a:pt x="44450" y="44450"/>
                </a:cubicBezTo>
                <a:lnTo>
                  <a:pt x="66675" y="44450"/>
                </a:lnTo>
                <a:lnTo>
                  <a:pt x="66675" y="22225"/>
                </a:lnTo>
                <a:cubicBezTo>
                  <a:pt x="66675" y="9932"/>
                  <a:pt x="76607" y="0"/>
                  <a:pt x="88900" y="0"/>
                </a:cubicBezTo>
                <a:close/>
                <a:moveTo>
                  <a:pt x="214193" y="158839"/>
                </a:moveTo>
                <a:cubicBezTo>
                  <a:pt x="219055" y="151061"/>
                  <a:pt x="216694" y="140781"/>
                  <a:pt x="208915" y="135850"/>
                </a:cubicBezTo>
                <a:cubicBezTo>
                  <a:pt x="201136" y="130919"/>
                  <a:pt x="190857" y="133350"/>
                  <a:pt x="185926" y="141129"/>
                </a:cubicBezTo>
                <a:lnTo>
                  <a:pt x="143282" y="209401"/>
                </a:lnTo>
                <a:lnTo>
                  <a:pt x="124529" y="184398"/>
                </a:lnTo>
                <a:cubicBezTo>
                  <a:pt x="118973" y="177036"/>
                  <a:pt x="108555" y="175508"/>
                  <a:pt x="101193" y="181064"/>
                </a:cubicBezTo>
                <a:cubicBezTo>
                  <a:pt x="93831" y="186621"/>
                  <a:pt x="92303" y="197039"/>
                  <a:pt x="97859" y="204401"/>
                </a:cubicBezTo>
                <a:lnTo>
                  <a:pt x="131197" y="248851"/>
                </a:lnTo>
                <a:cubicBezTo>
                  <a:pt x="134461" y="253226"/>
                  <a:pt x="139740" y="255726"/>
                  <a:pt x="145226" y="255518"/>
                </a:cubicBezTo>
                <a:cubicBezTo>
                  <a:pt x="150713" y="255310"/>
                  <a:pt x="155714" y="252393"/>
                  <a:pt x="158631" y="247670"/>
                </a:cubicBezTo>
                <a:lnTo>
                  <a:pt x="214193" y="158770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7" name="Text 5"/>
          <p:cNvSpPr/>
          <p:nvPr/>
        </p:nvSpPr>
        <p:spPr>
          <a:xfrm>
            <a:off x="1270000" y="2667000"/>
            <a:ext cx="6350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成立于2004年</a:t>
            </a:r>
            <a:pPr>
              <a:lnSpc>
                <a:spcPct val="150000"/>
              </a:lnSpc>
            </a:pPr>
            <a:r>
              <a:rPr lang="en-US" sz="17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，20年专注物联网软硬件开发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39775" y="3492500"/>
            <a:ext cx="400050" cy="355600"/>
          </a:xfrm>
          <a:custGeom>
            <a:avLst/>
            <a:gdLst/>
            <a:ahLst/>
            <a:cxnLst/>
            <a:rect l="l" t="t" r="r" b="b"/>
            <a:pathLst>
              <a:path w="400050" h="355600">
                <a:moveTo>
                  <a:pt x="166132" y="-5556"/>
                </a:moveTo>
                <a:cubicBezTo>
                  <a:pt x="161895" y="-9862"/>
                  <a:pt x="155714" y="-11599"/>
                  <a:pt x="149880" y="-10001"/>
                </a:cubicBezTo>
                <a:cubicBezTo>
                  <a:pt x="144046" y="-8404"/>
                  <a:pt x="139531" y="-3889"/>
                  <a:pt x="138073" y="1945"/>
                </a:cubicBezTo>
                <a:lnTo>
                  <a:pt x="127446" y="43755"/>
                </a:lnTo>
                <a:cubicBezTo>
                  <a:pt x="126683" y="46811"/>
                  <a:pt x="123557" y="48617"/>
                  <a:pt x="120571" y="47714"/>
                </a:cubicBezTo>
                <a:lnTo>
                  <a:pt x="79038" y="36046"/>
                </a:lnTo>
                <a:cubicBezTo>
                  <a:pt x="73204" y="34379"/>
                  <a:pt x="66953" y="36046"/>
                  <a:pt x="62716" y="40283"/>
                </a:cubicBezTo>
                <a:cubicBezTo>
                  <a:pt x="58480" y="44519"/>
                  <a:pt x="56813" y="50770"/>
                  <a:pt x="58480" y="56604"/>
                </a:cubicBezTo>
                <a:lnTo>
                  <a:pt x="70217" y="98137"/>
                </a:lnTo>
                <a:cubicBezTo>
                  <a:pt x="71051" y="101124"/>
                  <a:pt x="69245" y="104249"/>
                  <a:pt x="66258" y="105013"/>
                </a:cubicBezTo>
                <a:lnTo>
                  <a:pt x="24378" y="115639"/>
                </a:lnTo>
                <a:cubicBezTo>
                  <a:pt x="18544" y="117098"/>
                  <a:pt x="13960" y="121682"/>
                  <a:pt x="12363" y="127516"/>
                </a:cubicBezTo>
                <a:cubicBezTo>
                  <a:pt x="10765" y="133350"/>
                  <a:pt x="12502" y="139531"/>
                  <a:pt x="16808" y="143768"/>
                </a:cubicBezTo>
                <a:lnTo>
                  <a:pt x="47714" y="173841"/>
                </a:lnTo>
                <a:cubicBezTo>
                  <a:pt x="49937" y="175994"/>
                  <a:pt x="49937" y="179606"/>
                  <a:pt x="47714" y="181828"/>
                </a:cubicBezTo>
                <a:lnTo>
                  <a:pt x="16877" y="211901"/>
                </a:lnTo>
                <a:cubicBezTo>
                  <a:pt x="12571" y="216138"/>
                  <a:pt x="10835" y="222319"/>
                  <a:pt x="12432" y="228154"/>
                </a:cubicBezTo>
                <a:cubicBezTo>
                  <a:pt x="14030" y="233988"/>
                  <a:pt x="18613" y="238502"/>
                  <a:pt x="24448" y="240030"/>
                </a:cubicBezTo>
                <a:lnTo>
                  <a:pt x="66258" y="250656"/>
                </a:lnTo>
                <a:cubicBezTo>
                  <a:pt x="69314" y="251420"/>
                  <a:pt x="71120" y="254546"/>
                  <a:pt x="70217" y="257532"/>
                </a:cubicBezTo>
                <a:lnTo>
                  <a:pt x="58480" y="298996"/>
                </a:lnTo>
                <a:cubicBezTo>
                  <a:pt x="56813" y="304830"/>
                  <a:pt x="58480" y="311081"/>
                  <a:pt x="62716" y="315317"/>
                </a:cubicBezTo>
                <a:cubicBezTo>
                  <a:pt x="66953" y="319554"/>
                  <a:pt x="73204" y="321221"/>
                  <a:pt x="79038" y="319554"/>
                </a:cubicBezTo>
                <a:lnTo>
                  <a:pt x="120571" y="307816"/>
                </a:lnTo>
                <a:cubicBezTo>
                  <a:pt x="123557" y="306983"/>
                  <a:pt x="126683" y="308789"/>
                  <a:pt x="127446" y="311775"/>
                </a:cubicBezTo>
                <a:lnTo>
                  <a:pt x="138073" y="353586"/>
                </a:lnTo>
                <a:cubicBezTo>
                  <a:pt x="139531" y="359420"/>
                  <a:pt x="144115" y="364004"/>
                  <a:pt x="149949" y="365601"/>
                </a:cubicBezTo>
                <a:cubicBezTo>
                  <a:pt x="155783" y="367199"/>
                  <a:pt x="161965" y="365462"/>
                  <a:pt x="166201" y="361156"/>
                </a:cubicBezTo>
                <a:lnTo>
                  <a:pt x="196275" y="330250"/>
                </a:lnTo>
                <a:cubicBezTo>
                  <a:pt x="198428" y="328027"/>
                  <a:pt x="202039" y="328027"/>
                  <a:pt x="204262" y="330250"/>
                </a:cubicBezTo>
                <a:lnTo>
                  <a:pt x="234265" y="361156"/>
                </a:lnTo>
                <a:cubicBezTo>
                  <a:pt x="238502" y="365462"/>
                  <a:pt x="244683" y="367199"/>
                  <a:pt x="250517" y="365601"/>
                </a:cubicBezTo>
                <a:cubicBezTo>
                  <a:pt x="256351" y="364004"/>
                  <a:pt x="260866" y="359420"/>
                  <a:pt x="262394" y="353586"/>
                </a:cubicBezTo>
                <a:lnTo>
                  <a:pt x="273020" y="311845"/>
                </a:lnTo>
                <a:cubicBezTo>
                  <a:pt x="273784" y="308789"/>
                  <a:pt x="276910" y="306983"/>
                  <a:pt x="279896" y="307886"/>
                </a:cubicBezTo>
                <a:lnTo>
                  <a:pt x="321429" y="319623"/>
                </a:lnTo>
                <a:cubicBezTo>
                  <a:pt x="327263" y="321290"/>
                  <a:pt x="333514" y="319623"/>
                  <a:pt x="337751" y="315387"/>
                </a:cubicBezTo>
                <a:cubicBezTo>
                  <a:pt x="341987" y="311150"/>
                  <a:pt x="343654" y="304899"/>
                  <a:pt x="341987" y="299065"/>
                </a:cubicBezTo>
                <a:lnTo>
                  <a:pt x="330250" y="257532"/>
                </a:lnTo>
                <a:cubicBezTo>
                  <a:pt x="329416" y="254546"/>
                  <a:pt x="331222" y="251420"/>
                  <a:pt x="334208" y="250656"/>
                </a:cubicBezTo>
                <a:lnTo>
                  <a:pt x="376019" y="240030"/>
                </a:lnTo>
                <a:cubicBezTo>
                  <a:pt x="381853" y="238571"/>
                  <a:pt x="386437" y="233988"/>
                  <a:pt x="388035" y="228154"/>
                </a:cubicBezTo>
                <a:cubicBezTo>
                  <a:pt x="389632" y="222319"/>
                  <a:pt x="387896" y="216069"/>
                  <a:pt x="383590" y="211901"/>
                </a:cubicBezTo>
                <a:lnTo>
                  <a:pt x="352683" y="181828"/>
                </a:lnTo>
                <a:cubicBezTo>
                  <a:pt x="350460" y="179675"/>
                  <a:pt x="350460" y="176064"/>
                  <a:pt x="352683" y="173841"/>
                </a:cubicBezTo>
                <a:lnTo>
                  <a:pt x="383590" y="143768"/>
                </a:lnTo>
                <a:cubicBezTo>
                  <a:pt x="387896" y="139531"/>
                  <a:pt x="389632" y="133350"/>
                  <a:pt x="388035" y="127516"/>
                </a:cubicBezTo>
                <a:cubicBezTo>
                  <a:pt x="386437" y="121682"/>
                  <a:pt x="381853" y="117167"/>
                  <a:pt x="376019" y="115639"/>
                </a:cubicBezTo>
                <a:lnTo>
                  <a:pt x="334208" y="105013"/>
                </a:lnTo>
                <a:cubicBezTo>
                  <a:pt x="331153" y="104249"/>
                  <a:pt x="329347" y="101124"/>
                  <a:pt x="330250" y="98137"/>
                </a:cubicBezTo>
                <a:lnTo>
                  <a:pt x="341987" y="56604"/>
                </a:lnTo>
                <a:cubicBezTo>
                  <a:pt x="343654" y="50770"/>
                  <a:pt x="341987" y="44519"/>
                  <a:pt x="337751" y="40283"/>
                </a:cubicBezTo>
                <a:cubicBezTo>
                  <a:pt x="333514" y="36046"/>
                  <a:pt x="327263" y="34379"/>
                  <a:pt x="321429" y="36046"/>
                </a:cubicBezTo>
                <a:lnTo>
                  <a:pt x="279896" y="47784"/>
                </a:lnTo>
                <a:cubicBezTo>
                  <a:pt x="276910" y="48617"/>
                  <a:pt x="273784" y="46811"/>
                  <a:pt x="273020" y="43825"/>
                </a:cubicBezTo>
                <a:lnTo>
                  <a:pt x="262394" y="1945"/>
                </a:lnTo>
                <a:cubicBezTo>
                  <a:pt x="260935" y="-3889"/>
                  <a:pt x="256351" y="-8473"/>
                  <a:pt x="250517" y="-10071"/>
                </a:cubicBezTo>
                <a:cubicBezTo>
                  <a:pt x="244683" y="-11668"/>
                  <a:pt x="238502" y="-9932"/>
                  <a:pt x="234265" y="-5626"/>
                </a:cubicBezTo>
                <a:lnTo>
                  <a:pt x="204192" y="25350"/>
                </a:lnTo>
                <a:cubicBezTo>
                  <a:pt x="202039" y="27573"/>
                  <a:pt x="198428" y="27573"/>
                  <a:pt x="196205" y="25350"/>
                </a:cubicBezTo>
                <a:lnTo>
                  <a:pt x="166132" y="-5556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9" name="Text 7"/>
          <p:cNvSpPr/>
          <p:nvPr/>
        </p:nvSpPr>
        <p:spPr>
          <a:xfrm>
            <a:off x="1270000" y="3429000"/>
            <a:ext cx="6350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自主知识产权</a:t>
            </a:r>
            <a:pPr>
              <a:lnSpc>
                <a:spcPct val="150000"/>
              </a:lnSpc>
            </a:pPr>
            <a:r>
              <a:rPr lang="en-US" sz="17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，拥有航空总线、CAN总线、千里眼云平台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717550" y="4254500"/>
            <a:ext cx="444500" cy="355600"/>
          </a:xfrm>
          <a:custGeom>
            <a:avLst/>
            <a:gdLst/>
            <a:ahLst/>
            <a:cxnLst/>
            <a:rect l="l" t="t" r="r" b="b"/>
            <a:pathLst>
              <a:path w="444500" h="355600">
                <a:moveTo>
                  <a:pt x="222250" y="11112"/>
                </a:moveTo>
                <a:cubicBezTo>
                  <a:pt x="262116" y="11112"/>
                  <a:pt x="294481" y="43478"/>
                  <a:pt x="294481" y="83344"/>
                </a:cubicBezTo>
                <a:cubicBezTo>
                  <a:pt x="294481" y="123209"/>
                  <a:pt x="262116" y="155575"/>
                  <a:pt x="222250" y="155575"/>
                </a:cubicBezTo>
                <a:cubicBezTo>
                  <a:pt x="182384" y="155575"/>
                  <a:pt x="150019" y="123209"/>
                  <a:pt x="150019" y="83344"/>
                </a:cubicBezTo>
                <a:cubicBezTo>
                  <a:pt x="150019" y="43478"/>
                  <a:pt x="182384" y="11113"/>
                  <a:pt x="222250" y="11112"/>
                </a:cubicBezTo>
                <a:close/>
                <a:moveTo>
                  <a:pt x="66675" y="61119"/>
                </a:moveTo>
                <a:cubicBezTo>
                  <a:pt x="94274" y="61119"/>
                  <a:pt x="116681" y="83526"/>
                  <a:pt x="116681" y="111125"/>
                </a:cubicBezTo>
                <a:cubicBezTo>
                  <a:pt x="116681" y="138724"/>
                  <a:pt x="94274" y="161131"/>
                  <a:pt x="66675" y="161131"/>
                </a:cubicBezTo>
                <a:cubicBezTo>
                  <a:pt x="39076" y="161131"/>
                  <a:pt x="16669" y="138724"/>
                  <a:pt x="16669" y="111125"/>
                </a:cubicBezTo>
                <a:cubicBezTo>
                  <a:pt x="16669" y="83526"/>
                  <a:pt x="39076" y="61119"/>
                  <a:pt x="66675" y="61119"/>
                </a:cubicBezTo>
                <a:close/>
                <a:moveTo>
                  <a:pt x="0" y="288925"/>
                </a:moveTo>
                <a:cubicBezTo>
                  <a:pt x="0" y="239822"/>
                  <a:pt x="39797" y="200025"/>
                  <a:pt x="88900" y="200025"/>
                </a:cubicBezTo>
                <a:cubicBezTo>
                  <a:pt x="97790" y="200025"/>
                  <a:pt x="106402" y="201345"/>
                  <a:pt x="114528" y="203775"/>
                </a:cubicBezTo>
                <a:cubicBezTo>
                  <a:pt x="91678" y="229334"/>
                  <a:pt x="77788" y="263088"/>
                  <a:pt x="77788" y="300038"/>
                </a:cubicBezTo>
                <a:lnTo>
                  <a:pt x="77788" y="311150"/>
                </a:lnTo>
                <a:cubicBezTo>
                  <a:pt x="77788" y="319068"/>
                  <a:pt x="79454" y="326569"/>
                  <a:pt x="82441" y="333375"/>
                </a:cubicBezTo>
                <a:lnTo>
                  <a:pt x="22225" y="333375"/>
                </a:lnTo>
                <a:cubicBezTo>
                  <a:pt x="9932" y="333375"/>
                  <a:pt x="0" y="323443"/>
                  <a:pt x="0" y="311150"/>
                </a:cubicBezTo>
                <a:lnTo>
                  <a:pt x="0" y="288925"/>
                </a:lnTo>
                <a:close/>
                <a:moveTo>
                  <a:pt x="362059" y="333375"/>
                </a:moveTo>
                <a:cubicBezTo>
                  <a:pt x="365046" y="326569"/>
                  <a:pt x="366712" y="319068"/>
                  <a:pt x="366712" y="311150"/>
                </a:cubicBezTo>
                <a:lnTo>
                  <a:pt x="366712" y="300038"/>
                </a:lnTo>
                <a:cubicBezTo>
                  <a:pt x="366712" y="263088"/>
                  <a:pt x="352822" y="229334"/>
                  <a:pt x="329972" y="203775"/>
                </a:cubicBezTo>
                <a:cubicBezTo>
                  <a:pt x="338098" y="201345"/>
                  <a:pt x="346710" y="200025"/>
                  <a:pt x="355600" y="200025"/>
                </a:cubicBezTo>
                <a:cubicBezTo>
                  <a:pt x="404703" y="200025"/>
                  <a:pt x="444500" y="239822"/>
                  <a:pt x="444500" y="288925"/>
                </a:cubicBezTo>
                <a:lnTo>
                  <a:pt x="444500" y="311150"/>
                </a:lnTo>
                <a:cubicBezTo>
                  <a:pt x="444500" y="323443"/>
                  <a:pt x="434568" y="333375"/>
                  <a:pt x="422275" y="333375"/>
                </a:cubicBezTo>
                <a:lnTo>
                  <a:pt x="362059" y="333375"/>
                </a:lnTo>
                <a:close/>
                <a:moveTo>
                  <a:pt x="327819" y="111125"/>
                </a:moveTo>
                <a:cubicBezTo>
                  <a:pt x="327819" y="83526"/>
                  <a:pt x="350226" y="61119"/>
                  <a:pt x="377825" y="61119"/>
                </a:cubicBezTo>
                <a:cubicBezTo>
                  <a:pt x="405424" y="61119"/>
                  <a:pt x="427831" y="83526"/>
                  <a:pt x="427831" y="111125"/>
                </a:cubicBezTo>
                <a:cubicBezTo>
                  <a:pt x="427831" y="138724"/>
                  <a:pt x="405424" y="161131"/>
                  <a:pt x="377825" y="161131"/>
                </a:cubicBezTo>
                <a:cubicBezTo>
                  <a:pt x="350226" y="161131"/>
                  <a:pt x="327819" y="138724"/>
                  <a:pt x="327819" y="111125"/>
                </a:cubicBezTo>
                <a:close/>
                <a:moveTo>
                  <a:pt x="111125" y="300038"/>
                </a:moveTo>
                <a:cubicBezTo>
                  <a:pt x="111125" y="238641"/>
                  <a:pt x="160853" y="188913"/>
                  <a:pt x="222250" y="188913"/>
                </a:cubicBezTo>
                <a:cubicBezTo>
                  <a:pt x="283647" y="188913"/>
                  <a:pt x="333375" y="238641"/>
                  <a:pt x="333375" y="300038"/>
                </a:cubicBezTo>
                <a:lnTo>
                  <a:pt x="333375" y="311150"/>
                </a:lnTo>
                <a:cubicBezTo>
                  <a:pt x="333375" y="323443"/>
                  <a:pt x="323443" y="333375"/>
                  <a:pt x="311150" y="333375"/>
                </a:cubicBezTo>
                <a:lnTo>
                  <a:pt x="133350" y="333375"/>
                </a:lnTo>
                <a:cubicBezTo>
                  <a:pt x="121057" y="333375"/>
                  <a:pt x="111125" y="323443"/>
                  <a:pt x="111125" y="311150"/>
                </a:cubicBezTo>
                <a:lnTo>
                  <a:pt x="111125" y="300038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11" name="Text 9"/>
          <p:cNvSpPr/>
          <p:nvPr/>
        </p:nvSpPr>
        <p:spPr>
          <a:xfrm>
            <a:off x="1270000" y="4191000"/>
            <a:ext cx="6350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1000+运输企业</a:t>
            </a:r>
            <a:pPr>
              <a:lnSpc>
                <a:spcPct val="150000"/>
              </a:lnSpc>
            </a:pPr>
            <a:r>
              <a:rPr lang="en-US" sz="17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信赖选择，行业口碑验证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62000" y="50165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22238" y="16669"/>
                </a:moveTo>
                <a:cubicBezTo>
                  <a:pt x="122238" y="7431"/>
                  <a:pt x="114806" y="0"/>
                  <a:pt x="105569" y="0"/>
                </a:cubicBezTo>
                <a:cubicBezTo>
                  <a:pt x="96331" y="0"/>
                  <a:pt x="88900" y="7431"/>
                  <a:pt x="88900" y="16669"/>
                </a:cubicBezTo>
                <a:lnTo>
                  <a:pt x="88900" y="44450"/>
                </a:lnTo>
                <a:cubicBezTo>
                  <a:pt x="64383" y="44450"/>
                  <a:pt x="44450" y="64383"/>
                  <a:pt x="44450" y="88900"/>
                </a:cubicBezTo>
                <a:lnTo>
                  <a:pt x="16669" y="88900"/>
                </a:lnTo>
                <a:cubicBezTo>
                  <a:pt x="7431" y="88900"/>
                  <a:pt x="0" y="96331"/>
                  <a:pt x="0" y="105569"/>
                </a:cubicBezTo>
                <a:cubicBezTo>
                  <a:pt x="0" y="114806"/>
                  <a:pt x="7431" y="122238"/>
                  <a:pt x="16669" y="122238"/>
                </a:cubicBezTo>
                <a:lnTo>
                  <a:pt x="44450" y="122238"/>
                </a:lnTo>
                <a:lnTo>
                  <a:pt x="44450" y="161131"/>
                </a:lnTo>
                <a:lnTo>
                  <a:pt x="16669" y="161131"/>
                </a:lnTo>
                <a:cubicBezTo>
                  <a:pt x="7431" y="161131"/>
                  <a:pt x="0" y="168563"/>
                  <a:pt x="0" y="177800"/>
                </a:cubicBezTo>
                <a:cubicBezTo>
                  <a:pt x="0" y="187037"/>
                  <a:pt x="7431" y="194469"/>
                  <a:pt x="16669" y="194469"/>
                </a:cubicBezTo>
                <a:lnTo>
                  <a:pt x="44450" y="194469"/>
                </a:lnTo>
                <a:lnTo>
                  <a:pt x="44450" y="233363"/>
                </a:lnTo>
                <a:lnTo>
                  <a:pt x="16669" y="233363"/>
                </a:lnTo>
                <a:cubicBezTo>
                  <a:pt x="7431" y="233363"/>
                  <a:pt x="0" y="240794"/>
                  <a:pt x="0" y="250031"/>
                </a:cubicBezTo>
                <a:cubicBezTo>
                  <a:pt x="0" y="259269"/>
                  <a:pt x="7431" y="266700"/>
                  <a:pt x="16669" y="266700"/>
                </a:cubicBezTo>
                <a:lnTo>
                  <a:pt x="44450" y="266700"/>
                </a:lnTo>
                <a:cubicBezTo>
                  <a:pt x="44450" y="291217"/>
                  <a:pt x="64383" y="311150"/>
                  <a:pt x="88900" y="311150"/>
                </a:cubicBezTo>
                <a:lnTo>
                  <a:pt x="88900" y="338931"/>
                </a:lnTo>
                <a:cubicBezTo>
                  <a:pt x="88900" y="348169"/>
                  <a:pt x="96331" y="355600"/>
                  <a:pt x="105569" y="355600"/>
                </a:cubicBezTo>
                <a:cubicBezTo>
                  <a:pt x="114806" y="355600"/>
                  <a:pt x="122238" y="348169"/>
                  <a:pt x="122238" y="338931"/>
                </a:cubicBezTo>
                <a:lnTo>
                  <a:pt x="122238" y="311150"/>
                </a:lnTo>
                <a:lnTo>
                  <a:pt x="161131" y="311150"/>
                </a:lnTo>
                <a:lnTo>
                  <a:pt x="161131" y="338931"/>
                </a:lnTo>
                <a:cubicBezTo>
                  <a:pt x="161131" y="348169"/>
                  <a:pt x="168563" y="355600"/>
                  <a:pt x="177800" y="355600"/>
                </a:cubicBezTo>
                <a:cubicBezTo>
                  <a:pt x="187037" y="355600"/>
                  <a:pt x="194469" y="348169"/>
                  <a:pt x="194469" y="338931"/>
                </a:cubicBezTo>
                <a:lnTo>
                  <a:pt x="194469" y="311150"/>
                </a:lnTo>
                <a:lnTo>
                  <a:pt x="233363" y="311150"/>
                </a:lnTo>
                <a:lnTo>
                  <a:pt x="233363" y="338931"/>
                </a:lnTo>
                <a:cubicBezTo>
                  <a:pt x="233363" y="348169"/>
                  <a:pt x="240794" y="355600"/>
                  <a:pt x="250031" y="355600"/>
                </a:cubicBezTo>
                <a:cubicBezTo>
                  <a:pt x="259269" y="355600"/>
                  <a:pt x="266700" y="348169"/>
                  <a:pt x="266700" y="338931"/>
                </a:cubicBezTo>
                <a:lnTo>
                  <a:pt x="266700" y="311150"/>
                </a:lnTo>
                <a:cubicBezTo>
                  <a:pt x="291217" y="311150"/>
                  <a:pt x="311150" y="291217"/>
                  <a:pt x="311150" y="266700"/>
                </a:cubicBezTo>
                <a:lnTo>
                  <a:pt x="338931" y="266700"/>
                </a:lnTo>
                <a:cubicBezTo>
                  <a:pt x="348169" y="266700"/>
                  <a:pt x="355600" y="259269"/>
                  <a:pt x="355600" y="250031"/>
                </a:cubicBezTo>
                <a:cubicBezTo>
                  <a:pt x="355600" y="240794"/>
                  <a:pt x="348169" y="233363"/>
                  <a:pt x="338931" y="233363"/>
                </a:cubicBezTo>
                <a:lnTo>
                  <a:pt x="311150" y="233363"/>
                </a:lnTo>
                <a:lnTo>
                  <a:pt x="311150" y="194469"/>
                </a:lnTo>
                <a:lnTo>
                  <a:pt x="338931" y="194469"/>
                </a:lnTo>
                <a:cubicBezTo>
                  <a:pt x="348169" y="194469"/>
                  <a:pt x="355600" y="187037"/>
                  <a:pt x="355600" y="177800"/>
                </a:cubicBezTo>
                <a:cubicBezTo>
                  <a:pt x="355600" y="168563"/>
                  <a:pt x="348169" y="161131"/>
                  <a:pt x="338931" y="161131"/>
                </a:cubicBezTo>
                <a:lnTo>
                  <a:pt x="311150" y="161131"/>
                </a:lnTo>
                <a:lnTo>
                  <a:pt x="311150" y="122238"/>
                </a:lnTo>
                <a:lnTo>
                  <a:pt x="338931" y="122238"/>
                </a:lnTo>
                <a:cubicBezTo>
                  <a:pt x="348169" y="122238"/>
                  <a:pt x="355600" y="114806"/>
                  <a:pt x="355600" y="105569"/>
                </a:cubicBezTo>
                <a:cubicBezTo>
                  <a:pt x="355600" y="96331"/>
                  <a:pt x="348169" y="88900"/>
                  <a:pt x="338931" y="88900"/>
                </a:cubicBezTo>
                <a:lnTo>
                  <a:pt x="311150" y="88900"/>
                </a:lnTo>
                <a:cubicBezTo>
                  <a:pt x="311150" y="64383"/>
                  <a:pt x="291217" y="44450"/>
                  <a:pt x="266700" y="44450"/>
                </a:cubicBezTo>
                <a:lnTo>
                  <a:pt x="266700" y="16669"/>
                </a:lnTo>
                <a:cubicBezTo>
                  <a:pt x="266700" y="7431"/>
                  <a:pt x="259269" y="0"/>
                  <a:pt x="250031" y="0"/>
                </a:cubicBezTo>
                <a:cubicBezTo>
                  <a:pt x="240794" y="0"/>
                  <a:pt x="233363" y="7431"/>
                  <a:pt x="233363" y="16669"/>
                </a:cubicBezTo>
                <a:lnTo>
                  <a:pt x="233363" y="44450"/>
                </a:lnTo>
                <a:lnTo>
                  <a:pt x="194469" y="44450"/>
                </a:lnTo>
                <a:lnTo>
                  <a:pt x="194469" y="16669"/>
                </a:lnTo>
                <a:cubicBezTo>
                  <a:pt x="194469" y="7431"/>
                  <a:pt x="187037" y="0"/>
                  <a:pt x="177800" y="0"/>
                </a:cubicBezTo>
                <a:cubicBezTo>
                  <a:pt x="168563" y="0"/>
                  <a:pt x="161131" y="7431"/>
                  <a:pt x="161131" y="16669"/>
                </a:cubicBezTo>
                <a:lnTo>
                  <a:pt x="161131" y="44450"/>
                </a:lnTo>
                <a:lnTo>
                  <a:pt x="122238" y="44450"/>
                </a:lnTo>
                <a:lnTo>
                  <a:pt x="122238" y="16669"/>
                </a:lnTo>
                <a:close/>
                <a:moveTo>
                  <a:pt x="111125" y="88900"/>
                </a:moveTo>
                <a:lnTo>
                  <a:pt x="244475" y="88900"/>
                </a:lnTo>
                <a:cubicBezTo>
                  <a:pt x="256768" y="88900"/>
                  <a:pt x="266700" y="98832"/>
                  <a:pt x="266700" y="111125"/>
                </a:cubicBezTo>
                <a:lnTo>
                  <a:pt x="266700" y="244475"/>
                </a:lnTo>
                <a:cubicBezTo>
                  <a:pt x="266700" y="256768"/>
                  <a:pt x="256768" y="266700"/>
                  <a:pt x="244475" y="266700"/>
                </a:cubicBezTo>
                <a:lnTo>
                  <a:pt x="111125" y="266700"/>
                </a:lnTo>
                <a:cubicBezTo>
                  <a:pt x="98832" y="266700"/>
                  <a:pt x="88900" y="256768"/>
                  <a:pt x="88900" y="244475"/>
                </a:cubicBezTo>
                <a:lnTo>
                  <a:pt x="88900" y="111125"/>
                </a:lnTo>
                <a:cubicBezTo>
                  <a:pt x="88900" y="98832"/>
                  <a:pt x="98832" y="88900"/>
                  <a:pt x="111125" y="88900"/>
                </a:cubicBezTo>
                <a:close/>
                <a:moveTo>
                  <a:pt x="122238" y="122238"/>
                </a:moveTo>
                <a:lnTo>
                  <a:pt x="122238" y="233363"/>
                </a:lnTo>
                <a:lnTo>
                  <a:pt x="233363" y="233363"/>
                </a:lnTo>
                <a:lnTo>
                  <a:pt x="233363" y="122238"/>
                </a:lnTo>
                <a:lnTo>
                  <a:pt x="122238" y="122238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13" name="Text 11"/>
          <p:cNvSpPr/>
          <p:nvPr/>
        </p:nvSpPr>
        <p:spPr>
          <a:xfrm>
            <a:off x="1270000" y="4953000"/>
            <a:ext cx="6350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一机多能高度集成</a:t>
            </a:r>
            <a:pPr>
              <a:lnSpc>
                <a:spcPct val="150000"/>
              </a:lnSpc>
            </a:pPr>
            <a:r>
              <a:rPr lang="en-US" sz="17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，内置CAN总线+航宝总线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762000" y="5969000"/>
            <a:ext cx="6858000" cy="2159000"/>
          </a:xfrm>
          <a:prstGeom prst="rect">
            <a:avLst/>
          </a:prstGeom>
          <a:solidFill>
            <a:srgbClr val="0F172A"/>
          </a:solidFill>
          <a:ln/>
          <a:effectLst>
            <a:outerShdw sx="100000" sy="100000" kx="0" ky="0" algn="bl" rotWithShape="0" blurRad="101600" dist="25400" dir="5400000">
              <a:srgbClr val="000000">
                <a:alpha val="7059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1143000" y="6223000"/>
            <a:ext cx="6096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800" spc="200" kern="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数据即资产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143000" y="7048500"/>
            <a:ext cx="6096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60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以数字为支点，以精细化管理为杠杆，以数据量为力臂，正在用物联网手段撬动尘封千年的数字资产。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382000" y="2032000"/>
            <a:ext cx="381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服务承诺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8382000" y="2667000"/>
            <a:ext cx="7112000" cy="1143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5400000">
              <a:srgbClr val="000000">
                <a:alpha val="3137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8382000" y="2667000"/>
            <a:ext cx="50800" cy="1143000"/>
          </a:xfrm>
          <a:prstGeom prst="rect">
            <a:avLst/>
          </a:prstGeom>
          <a:solidFill>
            <a:srgbClr val="3B82F6"/>
          </a:solidFill>
          <a:ln/>
        </p:spPr>
      </p:sp>
      <p:sp>
        <p:nvSpPr>
          <p:cNvPr id="20" name="Shape 18"/>
          <p:cNvSpPr/>
          <p:nvPr/>
        </p:nvSpPr>
        <p:spPr>
          <a:xfrm>
            <a:off x="8674100" y="2984500"/>
            <a:ext cx="457200" cy="406400"/>
          </a:xfrm>
          <a:custGeom>
            <a:avLst/>
            <a:gdLst/>
            <a:ahLst/>
            <a:cxnLst/>
            <a:rect l="l" t="t" r="r" b="b"/>
            <a:pathLst>
              <a:path w="457200" h="406400">
                <a:moveTo>
                  <a:pt x="404336" y="78264"/>
                </a:moveTo>
                <a:cubicBezTo>
                  <a:pt x="410369" y="72231"/>
                  <a:pt x="420449" y="73739"/>
                  <a:pt x="423466" y="81677"/>
                </a:cubicBezTo>
                <a:cubicBezTo>
                  <a:pt x="428863" y="95726"/>
                  <a:pt x="431800" y="111046"/>
                  <a:pt x="431800" y="127000"/>
                </a:cubicBezTo>
                <a:cubicBezTo>
                  <a:pt x="431800" y="197168"/>
                  <a:pt x="374968" y="254000"/>
                  <a:pt x="304800" y="254000"/>
                </a:cubicBezTo>
                <a:cubicBezTo>
                  <a:pt x="290909" y="254000"/>
                  <a:pt x="277495" y="251777"/>
                  <a:pt x="264954" y="247650"/>
                </a:cubicBezTo>
                <a:lnTo>
                  <a:pt x="116602" y="396002"/>
                </a:lnTo>
                <a:cubicBezTo>
                  <a:pt x="94298" y="418306"/>
                  <a:pt x="58103" y="418306"/>
                  <a:pt x="35798" y="396002"/>
                </a:cubicBezTo>
                <a:cubicBezTo>
                  <a:pt x="13494" y="373697"/>
                  <a:pt x="13494" y="337502"/>
                  <a:pt x="35798" y="315198"/>
                </a:cubicBezTo>
                <a:lnTo>
                  <a:pt x="184150" y="166846"/>
                </a:lnTo>
                <a:cubicBezTo>
                  <a:pt x="180023" y="154305"/>
                  <a:pt x="177800" y="140970"/>
                  <a:pt x="177800" y="127000"/>
                </a:cubicBezTo>
                <a:cubicBezTo>
                  <a:pt x="177800" y="56832"/>
                  <a:pt x="234633" y="0"/>
                  <a:pt x="304800" y="0"/>
                </a:cubicBezTo>
                <a:cubicBezTo>
                  <a:pt x="320754" y="0"/>
                  <a:pt x="336074" y="2937"/>
                  <a:pt x="350123" y="8334"/>
                </a:cubicBezTo>
                <a:cubicBezTo>
                  <a:pt x="358061" y="11351"/>
                  <a:pt x="359489" y="21431"/>
                  <a:pt x="353536" y="27464"/>
                </a:cubicBezTo>
                <a:lnTo>
                  <a:pt x="283131" y="97869"/>
                </a:lnTo>
                <a:cubicBezTo>
                  <a:pt x="280749" y="100251"/>
                  <a:pt x="279400" y="103505"/>
                  <a:pt x="279400" y="106839"/>
                </a:cubicBezTo>
                <a:lnTo>
                  <a:pt x="279400" y="139700"/>
                </a:lnTo>
                <a:cubicBezTo>
                  <a:pt x="279400" y="146685"/>
                  <a:pt x="285115" y="152400"/>
                  <a:pt x="292100" y="152400"/>
                </a:cubicBezTo>
                <a:lnTo>
                  <a:pt x="324961" y="152400"/>
                </a:lnTo>
                <a:cubicBezTo>
                  <a:pt x="328295" y="152400"/>
                  <a:pt x="331549" y="151051"/>
                  <a:pt x="333931" y="148669"/>
                </a:cubicBezTo>
                <a:lnTo>
                  <a:pt x="404336" y="78264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21" name="Text 19"/>
          <p:cNvSpPr/>
          <p:nvPr/>
        </p:nvSpPr>
        <p:spPr>
          <a:xfrm>
            <a:off x="9271000" y="2857500"/>
            <a:ext cx="5842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一年免费保修，终身有偿服务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9271000" y="3238500"/>
            <a:ext cx="5842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产品售出15日起计算保修期，一年内免费维修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8382000" y="4000500"/>
            <a:ext cx="7112000" cy="1143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5400000">
              <a:srgbClr val="000000">
                <a:alpha val="3137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8382000" y="4000500"/>
            <a:ext cx="50800" cy="1143000"/>
          </a:xfrm>
          <a:prstGeom prst="rect">
            <a:avLst/>
          </a:prstGeom>
          <a:solidFill>
            <a:srgbClr val="3B82F6"/>
          </a:solidFill>
          <a:ln/>
        </p:spPr>
      </p:sp>
      <p:sp>
        <p:nvSpPr>
          <p:cNvPr id="25" name="Shape 23"/>
          <p:cNvSpPr/>
          <p:nvPr/>
        </p:nvSpPr>
        <p:spPr>
          <a:xfrm>
            <a:off x="8674100" y="4318000"/>
            <a:ext cx="457200" cy="406400"/>
          </a:xfrm>
          <a:custGeom>
            <a:avLst/>
            <a:gdLst/>
            <a:ahLst/>
            <a:cxnLst/>
            <a:rect l="l" t="t" r="r" b="b"/>
            <a:pathLst>
              <a:path w="457200" h="406400">
                <a:moveTo>
                  <a:pt x="152400" y="76200"/>
                </a:moveTo>
                <a:cubicBezTo>
                  <a:pt x="152400" y="34131"/>
                  <a:pt x="186531" y="0"/>
                  <a:pt x="228600" y="0"/>
                </a:cubicBezTo>
                <a:cubicBezTo>
                  <a:pt x="270669" y="0"/>
                  <a:pt x="304800" y="34131"/>
                  <a:pt x="304800" y="76200"/>
                </a:cubicBezTo>
                <a:lnTo>
                  <a:pt x="304800" y="79058"/>
                </a:lnTo>
                <a:cubicBezTo>
                  <a:pt x="304800" y="91519"/>
                  <a:pt x="294719" y="101600"/>
                  <a:pt x="282258" y="101600"/>
                </a:cubicBezTo>
                <a:lnTo>
                  <a:pt x="175022" y="101600"/>
                </a:lnTo>
                <a:cubicBezTo>
                  <a:pt x="162560" y="101600"/>
                  <a:pt x="152479" y="91519"/>
                  <a:pt x="152479" y="79058"/>
                </a:cubicBezTo>
                <a:lnTo>
                  <a:pt x="152479" y="76200"/>
                </a:lnTo>
                <a:close/>
                <a:moveTo>
                  <a:pt x="426720" y="86360"/>
                </a:moveTo>
                <a:cubicBezTo>
                  <a:pt x="435134" y="97552"/>
                  <a:pt x="432832" y="113506"/>
                  <a:pt x="421640" y="121920"/>
                </a:cubicBezTo>
                <a:lnTo>
                  <a:pt x="344011" y="180102"/>
                </a:lnTo>
                <a:cubicBezTo>
                  <a:pt x="348218" y="187166"/>
                  <a:pt x="351393" y="194945"/>
                  <a:pt x="353378" y="203200"/>
                </a:cubicBezTo>
                <a:lnTo>
                  <a:pt x="431800" y="203200"/>
                </a:lnTo>
                <a:cubicBezTo>
                  <a:pt x="445849" y="203200"/>
                  <a:pt x="457200" y="214551"/>
                  <a:pt x="457200" y="228600"/>
                </a:cubicBezTo>
                <a:cubicBezTo>
                  <a:pt x="457200" y="242649"/>
                  <a:pt x="445849" y="254000"/>
                  <a:pt x="431800" y="254000"/>
                </a:cubicBezTo>
                <a:lnTo>
                  <a:pt x="355600" y="254000"/>
                </a:lnTo>
                <a:lnTo>
                  <a:pt x="355600" y="279400"/>
                </a:lnTo>
                <a:cubicBezTo>
                  <a:pt x="355600" y="281464"/>
                  <a:pt x="355521" y="283607"/>
                  <a:pt x="355441" y="285671"/>
                </a:cubicBezTo>
                <a:lnTo>
                  <a:pt x="421640" y="335280"/>
                </a:lnTo>
                <a:cubicBezTo>
                  <a:pt x="432832" y="343694"/>
                  <a:pt x="435134" y="359648"/>
                  <a:pt x="426720" y="370840"/>
                </a:cubicBezTo>
                <a:cubicBezTo>
                  <a:pt x="418306" y="382032"/>
                  <a:pt x="402352" y="384334"/>
                  <a:pt x="391160" y="375920"/>
                </a:cubicBezTo>
                <a:lnTo>
                  <a:pt x="341074" y="338376"/>
                </a:lnTo>
                <a:cubicBezTo>
                  <a:pt x="322659" y="373459"/>
                  <a:pt x="288290" y="398859"/>
                  <a:pt x="247650" y="404971"/>
                </a:cubicBezTo>
                <a:lnTo>
                  <a:pt x="247650" y="222250"/>
                </a:lnTo>
                <a:cubicBezTo>
                  <a:pt x="247650" y="211693"/>
                  <a:pt x="239157" y="203200"/>
                  <a:pt x="228600" y="203200"/>
                </a:cubicBezTo>
                <a:cubicBezTo>
                  <a:pt x="218043" y="203200"/>
                  <a:pt x="209550" y="211693"/>
                  <a:pt x="209550" y="222250"/>
                </a:cubicBezTo>
                <a:lnTo>
                  <a:pt x="209550" y="404971"/>
                </a:lnTo>
                <a:cubicBezTo>
                  <a:pt x="168910" y="398859"/>
                  <a:pt x="134541" y="373459"/>
                  <a:pt x="116126" y="338376"/>
                </a:cubicBezTo>
                <a:lnTo>
                  <a:pt x="66040" y="375920"/>
                </a:lnTo>
                <a:cubicBezTo>
                  <a:pt x="54848" y="384334"/>
                  <a:pt x="38894" y="382032"/>
                  <a:pt x="30480" y="370840"/>
                </a:cubicBezTo>
                <a:cubicBezTo>
                  <a:pt x="22066" y="359648"/>
                  <a:pt x="24368" y="343694"/>
                  <a:pt x="35560" y="335280"/>
                </a:cubicBezTo>
                <a:lnTo>
                  <a:pt x="101759" y="285671"/>
                </a:lnTo>
                <a:cubicBezTo>
                  <a:pt x="101679" y="283607"/>
                  <a:pt x="101600" y="281543"/>
                  <a:pt x="101600" y="279400"/>
                </a:cubicBezTo>
                <a:lnTo>
                  <a:pt x="101600" y="254000"/>
                </a:lnTo>
                <a:lnTo>
                  <a:pt x="25400" y="254000"/>
                </a:lnTo>
                <a:cubicBezTo>
                  <a:pt x="11351" y="254000"/>
                  <a:pt x="0" y="242649"/>
                  <a:pt x="0" y="228600"/>
                </a:cubicBezTo>
                <a:cubicBezTo>
                  <a:pt x="0" y="214551"/>
                  <a:pt x="11351" y="203200"/>
                  <a:pt x="25400" y="203200"/>
                </a:cubicBezTo>
                <a:lnTo>
                  <a:pt x="103823" y="203200"/>
                </a:lnTo>
                <a:cubicBezTo>
                  <a:pt x="105807" y="194945"/>
                  <a:pt x="108982" y="187166"/>
                  <a:pt x="113189" y="180102"/>
                </a:cubicBezTo>
                <a:lnTo>
                  <a:pt x="35560" y="121920"/>
                </a:lnTo>
                <a:cubicBezTo>
                  <a:pt x="24368" y="113506"/>
                  <a:pt x="22066" y="97552"/>
                  <a:pt x="30480" y="86360"/>
                </a:cubicBezTo>
                <a:cubicBezTo>
                  <a:pt x="38894" y="75168"/>
                  <a:pt x="54848" y="72866"/>
                  <a:pt x="66040" y="81280"/>
                </a:cubicBezTo>
                <a:lnTo>
                  <a:pt x="152400" y="146050"/>
                </a:lnTo>
                <a:cubicBezTo>
                  <a:pt x="162163" y="142002"/>
                  <a:pt x="172879" y="139700"/>
                  <a:pt x="184150" y="139700"/>
                </a:cubicBezTo>
                <a:lnTo>
                  <a:pt x="273050" y="139700"/>
                </a:lnTo>
                <a:cubicBezTo>
                  <a:pt x="284321" y="139700"/>
                  <a:pt x="295037" y="141923"/>
                  <a:pt x="304800" y="146050"/>
                </a:cubicBezTo>
                <a:lnTo>
                  <a:pt x="391160" y="81280"/>
                </a:lnTo>
                <a:cubicBezTo>
                  <a:pt x="402352" y="72866"/>
                  <a:pt x="418306" y="75168"/>
                  <a:pt x="426720" y="86360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26" name="Text 24"/>
          <p:cNvSpPr/>
          <p:nvPr/>
        </p:nvSpPr>
        <p:spPr>
          <a:xfrm>
            <a:off x="9271000" y="4191000"/>
            <a:ext cx="5842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软件BUG终身免费修复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9271000" y="4572000"/>
            <a:ext cx="5842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一年内免费升级，软件BUG终身免费修改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8382000" y="5334000"/>
            <a:ext cx="7112000" cy="1143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5400000">
              <a:srgbClr val="000000">
                <a:alpha val="3137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8382000" y="5334000"/>
            <a:ext cx="50800" cy="1143000"/>
          </a:xfrm>
          <a:prstGeom prst="rect">
            <a:avLst/>
          </a:prstGeom>
          <a:solidFill>
            <a:srgbClr val="3B82F6"/>
          </a:solidFill>
          <a:ln/>
        </p:spPr>
      </p:sp>
      <p:sp>
        <p:nvSpPr>
          <p:cNvPr id="30" name="Shape 28"/>
          <p:cNvSpPr/>
          <p:nvPr/>
        </p:nvSpPr>
        <p:spPr>
          <a:xfrm>
            <a:off x="8674100" y="5651500"/>
            <a:ext cx="457200" cy="406400"/>
          </a:xfrm>
          <a:custGeom>
            <a:avLst/>
            <a:gdLst/>
            <a:ahLst/>
            <a:cxnLst/>
            <a:rect l="l" t="t" r="r" b="b"/>
            <a:pathLst>
              <a:path w="457200" h="406400">
                <a:moveTo>
                  <a:pt x="286385" y="953"/>
                </a:moveTo>
                <a:cubicBezTo>
                  <a:pt x="272891" y="-2937"/>
                  <a:pt x="258842" y="4921"/>
                  <a:pt x="254953" y="18415"/>
                </a:cubicBezTo>
                <a:lnTo>
                  <a:pt x="153353" y="374015"/>
                </a:lnTo>
                <a:cubicBezTo>
                  <a:pt x="149463" y="387509"/>
                  <a:pt x="157321" y="401558"/>
                  <a:pt x="170815" y="405448"/>
                </a:cubicBezTo>
                <a:cubicBezTo>
                  <a:pt x="184309" y="409337"/>
                  <a:pt x="198358" y="401479"/>
                  <a:pt x="202248" y="387985"/>
                </a:cubicBezTo>
                <a:lnTo>
                  <a:pt x="303848" y="32385"/>
                </a:lnTo>
                <a:cubicBezTo>
                  <a:pt x="307737" y="18891"/>
                  <a:pt x="299879" y="4842"/>
                  <a:pt x="286385" y="953"/>
                </a:cubicBezTo>
                <a:close/>
                <a:moveTo>
                  <a:pt x="337661" y="108982"/>
                </a:moveTo>
                <a:cubicBezTo>
                  <a:pt x="327739" y="118904"/>
                  <a:pt x="327739" y="135017"/>
                  <a:pt x="337661" y="144939"/>
                </a:cubicBezTo>
                <a:lnTo>
                  <a:pt x="395922" y="203200"/>
                </a:lnTo>
                <a:lnTo>
                  <a:pt x="337661" y="261461"/>
                </a:lnTo>
                <a:cubicBezTo>
                  <a:pt x="327739" y="271383"/>
                  <a:pt x="327739" y="287496"/>
                  <a:pt x="337661" y="297418"/>
                </a:cubicBezTo>
                <a:cubicBezTo>
                  <a:pt x="347583" y="307340"/>
                  <a:pt x="363696" y="307340"/>
                  <a:pt x="373618" y="297418"/>
                </a:cubicBezTo>
                <a:lnTo>
                  <a:pt x="449818" y="221218"/>
                </a:lnTo>
                <a:cubicBezTo>
                  <a:pt x="459740" y="211296"/>
                  <a:pt x="459740" y="195183"/>
                  <a:pt x="449818" y="185261"/>
                </a:cubicBezTo>
                <a:lnTo>
                  <a:pt x="373618" y="109061"/>
                </a:lnTo>
                <a:cubicBezTo>
                  <a:pt x="363696" y="99139"/>
                  <a:pt x="347583" y="99139"/>
                  <a:pt x="337661" y="109061"/>
                </a:cubicBezTo>
                <a:close/>
                <a:moveTo>
                  <a:pt x="119618" y="108982"/>
                </a:moveTo>
                <a:cubicBezTo>
                  <a:pt x="109696" y="99060"/>
                  <a:pt x="93583" y="99060"/>
                  <a:pt x="83661" y="108982"/>
                </a:cubicBezTo>
                <a:lnTo>
                  <a:pt x="7461" y="185182"/>
                </a:lnTo>
                <a:cubicBezTo>
                  <a:pt x="-2461" y="195104"/>
                  <a:pt x="-2461" y="211217"/>
                  <a:pt x="7461" y="221139"/>
                </a:cubicBezTo>
                <a:lnTo>
                  <a:pt x="83661" y="297339"/>
                </a:lnTo>
                <a:cubicBezTo>
                  <a:pt x="93583" y="307261"/>
                  <a:pt x="109696" y="307261"/>
                  <a:pt x="119618" y="297339"/>
                </a:cubicBezTo>
                <a:cubicBezTo>
                  <a:pt x="129540" y="287417"/>
                  <a:pt x="129540" y="271304"/>
                  <a:pt x="119618" y="261382"/>
                </a:cubicBezTo>
                <a:lnTo>
                  <a:pt x="61357" y="203200"/>
                </a:lnTo>
                <a:lnTo>
                  <a:pt x="119539" y="144939"/>
                </a:lnTo>
                <a:cubicBezTo>
                  <a:pt x="129461" y="135017"/>
                  <a:pt x="129461" y="118904"/>
                  <a:pt x="119539" y="108982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31" name="Text 29"/>
          <p:cNvSpPr/>
          <p:nvPr/>
        </p:nvSpPr>
        <p:spPr>
          <a:xfrm>
            <a:off x="9271000" y="5524500"/>
            <a:ext cx="5842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功能定制 + 数据报表自动推送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9271000" y="5905500"/>
            <a:ext cx="5842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按月提供车辆报表，支持功能定制开发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8382000" y="6667500"/>
            <a:ext cx="7112000" cy="1143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5400000">
              <a:srgbClr val="000000">
                <a:alpha val="3137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8382000" y="6667500"/>
            <a:ext cx="50800" cy="1143000"/>
          </a:xfrm>
          <a:prstGeom prst="rect">
            <a:avLst/>
          </a:prstGeom>
          <a:solidFill>
            <a:srgbClr val="3B82F6"/>
          </a:solidFill>
          <a:ln/>
        </p:spPr>
      </p:sp>
      <p:sp>
        <p:nvSpPr>
          <p:cNvPr id="35" name="Shape 33"/>
          <p:cNvSpPr/>
          <p:nvPr/>
        </p:nvSpPr>
        <p:spPr>
          <a:xfrm>
            <a:off x="8648700" y="6985000"/>
            <a:ext cx="508000" cy="406400"/>
          </a:xfrm>
          <a:custGeom>
            <a:avLst/>
            <a:gdLst/>
            <a:ahLst/>
            <a:cxnLst/>
            <a:rect l="l" t="t" r="r" b="b"/>
            <a:pathLst>
              <a:path w="508000" h="406400">
                <a:moveTo>
                  <a:pt x="101600" y="76200"/>
                </a:moveTo>
                <a:cubicBezTo>
                  <a:pt x="101600" y="48181"/>
                  <a:pt x="124381" y="25400"/>
                  <a:pt x="152400" y="25400"/>
                </a:cubicBezTo>
                <a:lnTo>
                  <a:pt x="431800" y="25400"/>
                </a:lnTo>
                <a:cubicBezTo>
                  <a:pt x="459819" y="25400"/>
                  <a:pt x="482600" y="48181"/>
                  <a:pt x="482600" y="76200"/>
                </a:cubicBezTo>
                <a:lnTo>
                  <a:pt x="482600" y="266700"/>
                </a:lnTo>
                <a:lnTo>
                  <a:pt x="406400" y="266700"/>
                </a:lnTo>
                <a:lnTo>
                  <a:pt x="406400" y="254000"/>
                </a:lnTo>
                <a:cubicBezTo>
                  <a:pt x="406400" y="239951"/>
                  <a:pt x="395049" y="228600"/>
                  <a:pt x="381000" y="228600"/>
                </a:cubicBezTo>
                <a:lnTo>
                  <a:pt x="330200" y="228600"/>
                </a:lnTo>
                <a:cubicBezTo>
                  <a:pt x="316151" y="228600"/>
                  <a:pt x="304800" y="239951"/>
                  <a:pt x="304800" y="254000"/>
                </a:cubicBezTo>
                <a:lnTo>
                  <a:pt x="304800" y="266700"/>
                </a:lnTo>
                <a:lnTo>
                  <a:pt x="202327" y="266700"/>
                </a:lnTo>
                <a:cubicBezTo>
                  <a:pt x="210979" y="251777"/>
                  <a:pt x="215900" y="234394"/>
                  <a:pt x="215900" y="215900"/>
                </a:cubicBezTo>
                <a:cubicBezTo>
                  <a:pt x="215900" y="159782"/>
                  <a:pt x="170418" y="114300"/>
                  <a:pt x="114300" y="114300"/>
                </a:cubicBezTo>
                <a:cubicBezTo>
                  <a:pt x="110014" y="114300"/>
                  <a:pt x="105727" y="114538"/>
                  <a:pt x="101600" y="115094"/>
                </a:cubicBezTo>
                <a:lnTo>
                  <a:pt x="101600" y="76200"/>
                </a:lnTo>
                <a:close/>
                <a:moveTo>
                  <a:pt x="264319" y="355600"/>
                </a:moveTo>
                <a:cubicBezTo>
                  <a:pt x="260271" y="336391"/>
                  <a:pt x="251381" y="319008"/>
                  <a:pt x="238839" y="304800"/>
                </a:cubicBezTo>
                <a:lnTo>
                  <a:pt x="482600" y="304800"/>
                </a:lnTo>
                <a:cubicBezTo>
                  <a:pt x="482600" y="332819"/>
                  <a:pt x="459819" y="355600"/>
                  <a:pt x="431800" y="355600"/>
                </a:cubicBezTo>
                <a:lnTo>
                  <a:pt x="264319" y="355600"/>
                </a:lnTo>
                <a:close/>
                <a:moveTo>
                  <a:pt x="50800" y="215900"/>
                </a:moveTo>
                <a:cubicBezTo>
                  <a:pt x="50800" y="180853"/>
                  <a:pt x="79253" y="152400"/>
                  <a:pt x="114300" y="152400"/>
                </a:cubicBezTo>
                <a:cubicBezTo>
                  <a:pt x="149347" y="152400"/>
                  <a:pt x="177800" y="180853"/>
                  <a:pt x="177800" y="215900"/>
                </a:cubicBezTo>
                <a:cubicBezTo>
                  <a:pt x="177800" y="250947"/>
                  <a:pt x="149347" y="279400"/>
                  <a:pt x="114300" y="279400"/>
                </a:cubicBezTo>
                <a:cubicBezTo>
                  <a:pt x="79253" y="279400"/>
                  <a:pt x="50800" y="250947"/>
                  <a:pt x="50800" y="215900"/>
                </a:cubicBezTo>
                <a:close/>
                <a:moveTo>
                  <a:pt x="0" y="381000"/>
                </a:moveTo>
                <a:cubicBezTo>
                  <a:pt x="0" y="338931"/>
                  <a:pt x="34131" y="304800"/>
                  <a:pt x="76200" y="304800"/>
                </a:cubicBezTo>
                <a:lnTo>
                  <a:pt x="152400" y="304800"/>
                </a:lnTo>
                <a:cubicBezTo>
                  <a:pt x="194469" y="304800"/>
                  <a:pt x="228600" y="338931"/>
                  <a:pt x="228600" y="381000"/>
                </a:cubicBezTo>
                <a:cubicBezTo>
                  <a:pt x="228600" y="395049"/>
                  <a:pt x="217249" y="406400"/>
                  <a:pt x="203200" y="406400"/>
                </a:cubicBezTo>
                <a:lnTo>
                  <a:pt x="25400" y="406400"/>
                </a:lnTo>
                <a:cubicBezTo>
                  <a:pt x="11351" y="406400"/>
                  <a:pt x="0" y="395049"/>
                  <a:pt x="0" y="381000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36" name="Text 34"/>
          <p:cNvSpPr/>
          <p:nvPr/>
        </p:nvSpPr>
        <p:spPr>
          <a:xfrm>
            <a:off x="9271000" y="6858000"/>
            <a:ext cx="5842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初次安装免费培训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9271000" y="7239000"/>
            <a:ext cx="5842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产品安装简单无风险，初次提供免费培训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762000" y="8636000"/>
            <a:ext cx="14732000" cy="12700"/>
          </a:xfrm>
          <a:prstGeom prst="rect">
            <a:avLst/>
          </a:prstGeom>
          <a:solidFill>
            <a:srgbClr val="E2E8F0"/>
          </a:solidFill>
          <a:ln/>
        </p:spPr>
      </p:sp>
      <p:sp>
        <p:nvSpPr>
          <p:cNvPr id="39" name="Text 37"/>
          <p:cNvSpPr/>
          <p:nvPr/>
        </p:nvSpPr>
        <p:spPr>
          <a:xfrm>
            <a:off x="762000" y="8737600"/>
            <a:ext cx="50800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北京一祺航科技有限公司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48000" y="1016000"/>
            <a:ext cx="10160000" cy="6350000"/>
          </a:xfrm>
          <a:prstGeom prst="ellipse">
            <a:avLst/>
          </a:prstGeom>
          <a:gradFill rotWithShape="1" flip="none">
            <a:gsLst>
              <a:gs pos="0">
                <a:srgbClr val="F59E0B">
                  <a:alpha val="8000"/>
                </a:srgbClr>
              </a:gs>
              <a:gs pos="100000">
                <a:srgbClr val="0F172A">
                  <a:alpha val="0"/>
                </a:srgbClr>
              </a:gs>
            </a:gsLst>
            <a:path path="circle"/>
          </a:gradFill>
          <a:ln/>
        </p:spPr>
      </p:sp>
      <p:pic>
        <p:nvPicPr>
          <p:cNvPr id="3" name="Image 0" descr="https://kimi-img.moonshot.cn/pub/slides/okc/p66wxhaay6q4m/mnt/agents/output/images/3_What_is_Fleet_Optimization_in_Freight.png">    </p:cNvPr>
          <p:cNvPicPr>
            <a:picLocks noChangeAspect="1"/>
          </p:cNvPicPr>
          <p:nvPr/>
        </p:nvPicPr>
        <p:blipFill>
          <a:blip r:embed="rId1">
            <a:alphaModFix amt="12000"/>
          </a:blip>
          <a:srcRect l="0" r="0" t="2852" b="2852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0F172A">
                  <a:alpha val="60000"/>
                </a:srgbClr>
              </a:gs>
              <a:gs pos="60000">
                <a:srgbClr val="0F172A">
                  <a:alpha val="73000"/>
                </a:srgbClr>
              </a:gs>
              <a:gs pos="100000">
                <a:srgbClr val="0F172A">
                  <a:alpha val="93000"/>
                </a:srgbClr>
              </a:gs>
            </a:gsLst>
            <a:lin ang="5400000" scaled="1"/>
          </a:gradFill>
          <a:ln/>
        </p:spPr>
      </p:sp>
      <p:sp>
        <p:nvSpPr>
          <p:cNvPr id="5" name="Text 2"/>
          <p:cNvSpPr/>
          <p:nvPr/>
        </p:nvSpPr>
        <p:spPr>
          <a:xfrm>
            <a:off x="5588000" y="2540000"/>
            <a:ext cx="508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300" spc="400" kern="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BEIJING EONAUTO TECHNOLOGY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7366000" y="3048000"/>
            <a:ext cx="1524000" cy="38100"/>
          </a:xfrm>
          <a:prstGeom prst="rect">
            <a:avLst/>
          </a:prstGeom>
          <a:solidFill>
            <a:srgbClr val="F59E0B"/>
          </a:solidFill>
          <a:ln/>
        </p:spPr>
      </p:sp>
      <p:sp>
        <p:nvSpPr>
          <p:cNvPr id="7" name="Text 4"/>
          <p:cNvSpPr/>
          <p:nvPr/>
        </p:nvSpPr>
        <p:spPr>
          <a:xfrm>
            <a:off x="2413000" y="3429000"/>
            <a:ext cx="11430000" cy="1016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200" spc="400" kern="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有车有我，我在车在！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683000" y="4699000"/>
            <a:ext cx="8890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让数据成为资产，让管理变得简单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6858000" y="5588000"/>
            <a:ext cx="2540000" cy="12700"/>
          </a:xfrm>
          <a:prstGeom prst="rect">
            <a:avLst/>
          </a:prstGeom>
          <a:solidFill>
            <a:srgbClr val="334155"/>
          </a:solidFill>
          <a:ln/>
        </p:spPr>
      </p:sp>
      <p:sp>
        <p:nvSpPr>
          <p:cNvPr id="10" name="Text 7"/>
          <p:cNvSpPr/>
          <p:nvPr/>
        </p:nvSpPr>
        <p:spPr>
          <a:xfrm>
            <a:off x="4318000" y="5969000"/>
            <a:ext cx="7620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80000"/>
              </a:lnSpc>
            </a:pPr>
            <a:r>
              <a:rPr lang="en-US" sz="180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北京一祺航科技有限公司</a:t>
            </a:r>
            <a:endParaRPr lang="en-US" sz="1600" dirty="0"/>
          </a:p>
          <a:p>
            <a:pPr algn="ctr">
              <a:lnSpc>
                <a:spcPct val="180000"/>
              </a:lnSpc>
            </a:pPr>
            <a:r>
              <a:rPr lang="en-US" sz="180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www.eonauto.com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4953000" y="7874000"/>
            <a:ext cx="635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20年专注 · 1000+企业信赖 · 数据即资产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381000"/>
            <a:ext cx="127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航宝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762000" y="2032000"/>
            <a:ext cx="4318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800" spc="600" kern="0" dirty="0">
                <a:solidFill>
                  <a:srgbClr val="0F17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CONTENTS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762000" y="2921000"/>
            <a:ext cx="254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600" spc="100" kern="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方案导览</a:t>
            </a:r>
            <a:endParaRPr lang="en-US" sz="3600" dirty="0"/>
          </a:p>
        </p:txBody>
      </p:sp>
      <p:sp>
        <p:nvSpPr>
          <p:cNvPr id="5" name="Shape 3"/>
          <p:cNvSpPr/>
          <p:nvPr/>
        </p:nvSpPr>
        <p:spPr>
          <a:xfrm>
            <a:off x="762000" y="3619500"/>
            <a:ext cx="762000" cy="38100"/>
          </a:xfrm>
          <a:prstGeom prst="rect">
            <a:avLst/>
          </a:prstGeom>
          <a:solidFill>
            <a:srgbClr val="F59E0B"/>
          </a:solidFill>
          <a:ln/>
        </p:spPr>
      </p:sp>
      <p:sp>
        <p:nvSpPr>
          <p:cNvPr id="6" name="Shape 4"/>
          <p:cNvSpPr/>
          <p:nvPr/>
        </p:nvSpPr>
        <p:spPr>
          <a:xfrm>
            <a:off x="5334000" y="1524000"/>
            <a:ext cx="4699000" cy="1143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5588000" y="1651000"/>
            <a:ext cx="6985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350000" y="1689100"/>
            <a:ext cx="3429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行业之痛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车队管理的四大困境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10541000" y="1524000"/>
            <a:ext cx="4699000" cy="1143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10795000" y="1651000"/>
            <a:ext cx="7874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1557000" y="1689100"/>
            <a:ext cx="3429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航宝方案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全数字化车联网解决方案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334000" y="3048000"/>
            <a:ext cx="4699000" cy="1143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5588000" y="3175000"/>
            <a:ext cx="7874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350000" y="3213100"/>
            <a:ext cx="3429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核心功能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六大管理模块深度解析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10541000" y="3048000"/>
            <a:ext cx="4699000" cy="1143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10795000" y="3175000"/>
            <a:ext cx="7874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1557000" y="3213100"/>
            <a:ext cx="3429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应用实效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千家企业验证的管理效益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334000" y="4572000"/>
            <a:ext cx="4699000" cy="1143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19" name="Text 17"/>
          <p:cNvSpPr/>
          <p:nvPr/>
        </p:nvSpPr>
        <p:spPr>
          <a:xfrm>
            <a:off x="5588000" y="4699000"/>
            <a:ext cx="7874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350000" y="4737100"/>
            <a:ext cx="3429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关于我们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技术实力与服务承诺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762000" y="8636000"/>
            <a:ext cx="14732000" cy="12700"/>
          </a:xfrm>
          <a:prstGeom prst="rect">
            <a:avLst/>
          </a:prstGeom>
          <a:solidFill>
            <a:srgbClr val="E2E8F0"/>
          </a:solidFill>
          <a:ln/>
        </p:spPr>
      </p:sp>
      <p:sp>
        <p:nvSpPr>
          <p:cNvPr id="22" name="Text 20"/>
          <p:cNvSpPr/>
          <p:nvPr/>
        </p:nvSpPr>
        <p:spPr>
          <a:xfrm>
            <a:off x="762000" y="8737600"/>
            <a:ext cx="50800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北京一祺航科技有限公司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18000" y="762000"/>
            <a:ext cx="7620000" cy="7620000"/>
          </a:xfrm>
          <a:prstGeom prst="ellipse">
            <a:avLst/>
          </a:prstGeom>
          <a:gradFill rotWithShape="1" flip="none">
            <a:gsLst>
              <a:gs pos="0">
                <a:srgbClr val="F59E0B">
                  <a:alpha val="6000"/>
                </a:srgbClr>
              </a:gs>
              <a:gs pos="100000">
                <a:srgbClr val="0F172A">
                  <a:alpha val="0"/>
                </a:srgbClr>
              </a:gs>
            </a:gsLst>
            <a:path path="circle"/>
          </a:gradFill>
          <a:ln/>
        </p:spPr>
      </p:sp>
      <p:pic>
        <p:nvPicPr>
          <p:cNvPr id="3" name="Image 0" descr="https://kimi-img.moonshot.cn/pub/slides/okc/p66wxhaay6q4m/mnt/agents/output/images/3_What_is_Fleet_Optimization_in_Freight.png">    </p:cNvPr>
          <p:cNvPicPr>
            <a:picLocks noChangeAspect="1"/>
          </p:cNvPicPr>
          <p:nvPr/>
        </p:nvPicPr>
        <p:blipFill>
          <a:blip r:embed="rId1">
            <a:alphaModFix amt="15000"/>
          </a:blip>
          <a:srcRect l="0" r="0" t="2852" b="2852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0F172A">
                  <a:alpha val="60000"/>
                </a:srgbClr>
              </a:gs>
              <a:gs pos="100000">
                <a:srgbClr val="0F172A">
                  <a:alpha val="87000"/>
                </a:srgbClr>
              </a:gs>
            </a:gsLst>
            <a:lin ang="5400000" scaled="1"/>
          </a:gradFill>
          <a:ln/>
        </p:spPr>
      </p:sp>
      <p:sp>
        <p:nvSpPr>
          <p:cNvPr id="5" name="Text 2"/>
          <p:cNvSpPr/>
          <p:nvPr/>
        </p:nvSpPr>
        <p:spPr>
          <a:xfrm>
            <a:off x="1016000" y="2286000"/>
            <a:ext cx="5080000" cy="2540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0" dirty="0">
                <a:solidFill>
                  <a:srgbClr val="F1F5F9">
                    <a:alpha val="10196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4000" dirty="0"/>
          </a:p>
        </p:txBody>
      </p:sp>
      <p:sp>
        <p:nvSpPr>
          <p:cNvPr id="6" name="Text 3"/>
          <p:cNvSpPr/>
          <p:nvPr/>
        </p:nvSpPr>
        <p:spPr>
          <a:xfrm>
            <a:off x="6604000" y="3365500"/>
            <a:ext cx="3048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300" spc="400" kern="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 01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620000" y="3810000"/>
            <a:ext cx="1016000" cy="38100"/>
          </a:xfrm>
          <a:prstGeom prst="rect">
            <a:avLst/>
          </a:prstGeom>
          <a:solidFill>
            <a:srgbClr val="F59E0B"/>
          </a:solidFill>
          <a:ln/>
        </p:spPr>
      </p:sp>
      <p:sp>
        <p:nvSpPr>
          <p:cNvPr id="8" name="Text 5"/>
          <p:cNvSpPr/>
          <p:nvPr/>
        </p:nvSpPr>
        <p:spPr>
          <a:xfrm>
            <a:off x="4826000" y="4064000"/>
            <a:ext cx="6604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4400" spc="200" kern="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行业之痛</a:t>
            </a:r>
            <a:endParaRPr lang="en-US" sz="4400" dirty="0"/>
          </a:p>
        </p:txBody>
      </p:sp>
      <p:sp>
        <p:nvSpPr>
          <p:cNvPr id="9" name="Text 6"/>
          <p:cNvSpPr/>
          <p:nvPr/>
        </p:nvSpPr>
        <p:spPr>
          <a:xfrm>
            <a:off x="4318000" y="5016500"/>
            <a:ext cx="7620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车队管理的四大困境，您是否正在经历？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381000"/>
            <a:ext cx="127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航宝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762000" y="889000"/>
            <a:ext cx="762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600" spc="100" kern="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四大管理困境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762000" y="1587500"/>
            <a:ext cx="635000" cy="38100"/>
          </a:xfrm>
          <a:prstGeom prst="rect">
            <a:avLst/>
          </a:prstGeom>
          <a:solidFill>
            <a:srgbClr val="F59E0B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1968500"/>
            <a:ext cx="7112000" cy="3048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62000" y="1968500"/>
            <a:ext cx="50800" cy="3048000"/>
          </a:xfrm>
          <a:prstGeom prst="rect">
            <a:avLst/>
          </a:prstGeom>
          <a:solidFill>
            <a:srgbClr val="F59E0B"/>
          </a:solidFill>
          <a:ln/>
        </p:spPr>
      </p:sp>
      <p:sp>
        <p:nvSpPr>
          <p:cNvPr id="7" name="Shape 5"/>
          <p:cNvSpPr/>
          <p:nvPr/>
        </p:nvSpPr>
        <p:spPr>
          <a:xfrm>
            <a:off x="1206500" y="2286000"/>
            <a:ext cx="381000" cy="508000"/>
          </a:xfrm>
          <a:custGeom>
            <a:avLst/>
            <a:gdLst/>
            <a:ahLst/>
            <a:cxnLst/>
            <a:rect l="l" t="t" r="r" b="b"/>
            <a:pathLst>
              <a:path w="381000" h="508000">
                <a:moveTo>
                  <a:pt x="190500" y="508000"/>
                </a:moveTo>
                <a:cubicBezTo>
                  <a:pt x="85328" y="508000"/>
                  <a:pt x="0" y="422672"/>
                  <a:pt x="0" y="317500"/>
                </a:cubicBezTo>
                <a:cubicBezTo>
                  <a:pt x="0" y="227013"/>
                  <a:pt x="129183" y="45541"/>
                  <a:pt x="165298" y="-3473"/>
                </a:cubicBezTo>
                <a:cubicBezTo>
                  <a:pt x="171152" y="-11410"/>
                  <a:pt x="180380" y="-15875"/>
                  <a:pt x="190302" y="-15875"/>
                </a:cubicBezTo>
                <a:lnTo>
                  <a:pt x="190698" y="-15875"/>
                </a:lnTo>
                <a:cubicBezTo>
                  <a:pt x="200620" y="-15875"/>
                  <a:pt x="209848" y="-11410"/>
                  <a:pt x="215702" y="-3473"/>
                </a:cubicBezTo>
                <a:cubicBezTo>
                  <a:pt x="251817" y="45541"/>
                  <a:pt x="381000" y="227013"/>
                  <a:pt x="381000" y="317500"/>
                </a:cubicBezTo>
                <a:cubicBezTo>
                  <a:pt x="381000" y="422672"/>
                  <a:pt x="295672" y="508000"/>
                  <a:pt x="190500" y="508000"/>
                </a:cubicBezTo>
                <a:close/>
                <a:moveTo>
                  <a:pt x="111125" y="309562"/>
                </a:moveTo>
                <a:cubicBezTo>
                  <a:pt x="111125" y="296366"/>
                  <a:pt x="100509" y="285750"/>
                  <a:pt x="87313" y="285750"/>
                </a:cubicBezTo>
                <a:cubicBezTo>
                  <a:pt x="74116" y="285750"/>
                  <a:pt x="63500" y="296366"/>
                  <a:pt x="63500" y="309562"/>
                </a:cubicBezTo>
                <a:cubicBezTo>
                  <a:pt x="63500" y="384076"/>
                  <a:pt x="123924" y="444500"/>
                  <a:pt x="198438" y="444500"/>
                </a:cubicBezTo>
                <a:cubicBezTo>
                  <a:pt x="211634" y="444500"/>
                  <a:pt x="222250" y="433884"/>
                  <a:pt x="222250" y="420688"/>
                </a:cubicBezTo>
                <a:cubicBezTo>
                  <a:pt x="222250" y="407491"/>
                  <a:pt x="211634" y="396875"/>
                  <a:pt x="198438" y="396875"/>
                </a:cubicBezTo>
                <a:cubicBezTo>
                  <a:pt x="150217" y="396875"/>
                  <a:pt x="111125" y="357783"/>
                  <a:pt x="111125" y="309562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8" name="Text 6"/>
          <p:cNvSpPr/>
          <p:nvPr/>
        </p:nvSpPr>
        <p:spPr>
          <a:xfrm>
            <a:off x="1841500" y="2286000"/>
            <a:ext cx="381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油耗高、偷油多，成本难控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143000" y="2984500"/>
            <a:ext cx="6350000" cy="17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8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传统管理方式下，油耗成本占运营成本的</a:t>
            </a:r>
            <a:pPr>
              <a:lnSpc>
                <a:spcPct val="160000"/>
              </a:lnSpc>
            </a:pPr>
            <a:r>
              <a:rPr lang="en-US" sz="1800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30%-40%</a:t>
            </a:r>
            <a:pPr>
              <a:lnSpc>
                <a:spcPct val="160000"/>
              </a:lnSpc>
            </a:pPr>
            <a:r>
              <a:rPr lang="en-US" sz="18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，偷油漏油现象频发，加油记录依赖人工，缺乏有效监控手段，成本核算粗放。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8382000" y="1968500"/>
            <a:ext cx="7112000" cy="3048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8382000" y="1968500"/>
            <a:ext cx="50800" cy="3048000"/>
          </a:xfrm>
          <a:prstGeom prst="rect">
            <a:avLst/>
          </a:prstGeom>
          <a:solidFill>
            <a:srgbClr val="3B82F6"/>
          </a:solidFill>
          <a:ln/>
        </p:spPr>
      </p:sp>
      <p:sp>
        <p:nvSpPr>
          <p:cNvPr id="12" name="Shape 10"/>
          <p:cNvSpPr/>
          <p:nvPr/>
        </p:nvSpPr>
        <p:spPr>
          <a:xfrm>
            <a:off x="8763000" y="2286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/>
            </a:pathLst>
          </a:custGeom>
          <a:solidFill>
            <a:srgbClr val="3B82F6"/>
          </a:solidFill>
          <a:ln/>
        </p:spPr>
      </p:sp>
      <p:sp>
        <p:nvSpPr>
          <p:cNvPr id="13" name="Text 11"/>
          <p:cNvSpPr/>
          <p:nvPr/>
        </p:nvSpPr>
        <p:spPr>
          <a:xfrm>
            <a:off x="9461500" y="2286000"/>
            <a:ext cx="381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车况不明，司机行为难管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8763000" y="2984500"/>
            <a:ext cx="6350000" cy="17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8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车辆健康状况缺乏实时感知，超速、疲劳驾驶等危险行为难以及时发现，事故责任难以追溯，保险费率高居不下。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762000" y="5334000"/>
            <a:ext cx="7112000" cy="3048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762000" y="5334000"/>
            <a:ext cx="50800" cy="3048000"/>
          </a:xfrm>
          <a:prstGeom prst="rect">
            <a:avLst/>
          </a:prstGeom>
          <a:solidFill>
            <a:srgbClr val="10B981"/>
          </a:solidFill>
          <a:ln/>
        </p:spPr>
      </p:sp>
      <p:sp>
        <p:nvSpPr>
          <p:cNvPr id="17" name="Shape 15"/>
          <p:cNvSpPr/>
          <p:nvPr/>
        </p:nvSpPr>
        <p:spPr>
          <a:xfrm>
            <a:off x="1143000" y="56515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22250" y="95250"/>
                </a:moveTo>
                <a:cubicBezTo>
                  <a:pt x="222250" y="77727"/>
                  <a:pt x="236477" y="63500"/>
                  <a:pt x="254000" y="63500"/>
                </a:cubicBezTo>
                <a:cubicBezTo>
                  <a:pt x="271523" y="63500"/>
                  <a:pt x="285750" y="77727"/>
                  <a:pt x="285750" y="95250"/>
                </a:cubicBezTo>
                <a:cubicBezTo>
                  <a:pt x="285750" y="112773"/>
                  <a:pt x="271523" y="127000"/>
                  <a:pt x="254000" y="127000"/>
                </a:cubicBezTo>
                <a:cubicBezTo>
                  <a:pt x="236477" y="127000"/>
                  <a:pt x="222250" y="112773"/>
                  <a:pt x="222250" y="95250"/>
                </a:cubicBezTo>
                <a:close/>
                <a:moveTo>
                  <a:pt x="343793" y="127000"/>
                </a:moveTo>
                <a:cubicBezTo>
                  <a:pt x="347266" y="117078"/>
                  <a:pt x="349250" y="106363"/>
                  <a:pt x="349250" y="95250"/>
                </a:cubicBezTo>
                <a:cubicBezTo>
                  <a:pt x="349250" y="42664"/>
                  <a:pt x="306586" y="0"/>
                  <a:pt x="254000" y="0"/>
                </a:cubicBezTo>
                <a:cubicBezTo>
                  <a:pt x="201414" y="0"/>
                  <a:pt x="158750" y="42664"/>
                  <a:pt x="158750" y="95250"/>
                </a:cubicBezTo>
                <a:cubicBezTo>
                  <a:pt x="158750" y="106363"/>
                  <a:pt x="160635" y="117078"/>
                  <a:pt x="164207" y="127000"/>
                </a:cubicBezTo>
                <a:lnTo>
                  <a:pt x="142577" y="127000"/>
                </a:lnTo>
                <a:cubicBezTo>
                  <a:pt x="114498" y="127000"/>
                  <a:pt x="89793" y="145355"/>
                  <a:pt x="81756" y="172244"/>
                </a:cubicBezTo>
                <a:lnTo>
                  <a:pt x="2381" y="436761"/>
                </a:lnTo>
                <a:cubicBezTo>
                  <a:pt x="794" y="441920"/>
                  <a:pt x="0" y="447278"/>
                  <a:pt x="0" y="452636"/>
                </a:cubicBezTo>
                <a:cubicBezTo>
                  <a:pt x="0" y="483195"/>
                  <a:pt x="24805" y="508000"/>
                  <a:pt x="55364" y="508000"/>
                </a:cubicBezTo>
                <a:lnTo>
                  <a:pt x="452636" y="508000"/>
                </a:lnTo>
                <a:cubicBezTo>
                  <a:pt x="483195" y="508000"/>
                  <a:pt x="508000" y="483195"/>
                  <a:pt x="508000" y="452636"/>
                </a:cubicBezTo>
                <a:cubicBezTo>
                  <a:pt x="508000" y="447278"/>
                  <a:pt x="507206" y="441920"/>
                  <a:pt x="505619" y="436761"/>
                </a:cubicBezTo>
                <a:lnTo>
                  <a:pt x="426244" y="172343"/>
                </a:lnTo>
                <a:cubicBezTo>
                  <a:pt x="418207" y="145455"/>
                  <a:pt x="393502" y="127099"/>
                  <a:pt x="365423" y="127099"/>
                </a:cubicBezTo>
                <a:lnTo>
                  <a:pt x="343793" y="127099"/>
                </a:ln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18" name="Text 16"/>
          <p:cNvSpPr/>
          <p:nvPr/>
        </p:nvSpPr>
        <p:spPr>
          <a:xfrm>
            <a:off x="1841500" y="5651500"/>
            <a:ext cx="444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货物装卸不明，载荷成本难算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143000" y="6350000"/>
            <a:ext cx="6350000" cy="17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8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装货时间、地点、数量无记录，卸货情况不透明，超载风险无法预警，载荷与运营成本难以建立数字化关联。</a:t>
            </a:r>
            <a:endParaRPr lang="en-US" sz="1800" dirty="0"/>
          </a:p>
        </p:txBody>
      </p:sp>
      <p:sp>
        <p:nvSpPr>
          <p:cNvPr id="20" name="Shape 18"/>
          <p:cNvSpPr/>
          <p:nvPr/>
        </p:nvSpPr>
        <p:spPr>
          <a:xfrm>
            <a:off x="8382000" y="5334000"/>
            <a:ext cx="7112000" cy="3048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8382000" y="5334000"/>
            <a:ext cx="50800" cy="3048000"/>
          </a:xfrm>
          <a:prstGeom prst="rect">
            <a:avLst/>
          </a:prstGeom>
          <a:solidFill>
            <a:srgbClr val="EF4444"/>
          </a:solidFill>
          <a:ln/>
        </p:spPr>
      </p:sp>
      <p:sp>
        <p:nvSpPr>
          <p:cNvPr id="22" name="Shape 20"/>
          <p:cNvSpPr/>
          <p:nvPr/>
        </p:nvSpPr>
        <p:spPr>
          <a:xfrm>
            <a:off x="8699500" y="5651500"/>
            <a:ext cx="635000" cy="508000"/>
          </a:xfrm>
          <a:custGeom>
            <a:avLst/>
            <a:gdLst/>
            <a:ahLst/>
            <a:cxnLst/>
            <a:rect l="l" t="t" r="r" b="b"/>
            <a:pathLst>
              <a:path w="635000" h="508000">
                <a:moveTo>
                  <a:pt x="571500" y="47625"/>
                </a:moveTo>
                <a:cubicBezTo>
                  <a:pt x="571500" y="36612"/>
                  <a:pt x="565845" y="26392"/>
                  <a:pt x="556419" y="20638"/>
                </a:cubicBezTo>
                <a:cubicBezTo>
                  <a:pt x="546993" y="14883"/>
                  <a:pt x="535384" y="14288"/>
                  <a:pt x="525562" y="19248"/>
                </a:cubicBezTo>
                <a:lnTo>
                  <a:pt x="410270" y="76895"/>
                </a:lnTo>
                <a:lnTo>
                  <a:pt x="232271" y="17463"/>
                </a:lnTo>
                <a:cubicBezTo>
                  <a:pt x="224234" y="14784"/>
                  <a:pt x="215602" y="15379"/>
                  <a:pt x="208062" y="19149"/>
                </a:cubicBezTo>
                <a:lnTo>
                  <a:pt x="81062" y="82649"/>
                </a:lnTo>
                <a:cubicBezTo>
                  <a:pt x="70247" y="88106"/>
                  <a:pt x="63500" y="99120"/>
                  <a:pt x="63500" y="111125"/>
                </a:cubicBezTo>
                <a:lnTo>
                  <a:pt x="63500" y="460375"/>
                </a:lnTo>
                <a:cubicBezTo>
                  <a:pt x="63500" y="471388"/>
                  <a:pt x="69155" y="481608"/>
                  <a:pt x="78581" y="487362"/>
                </a:cubicBezTo>
                <a:cubicBezTo>
                  <a:pt x="88007" y="493117"/>
                  <a:pt x="99616" y="493712"/>
                  <a:pt x="109438" y="488752"/>
                </a:cubicBezTo>
                <a:lnTo>
                  <a:pt x="224631" y="431105"/>
                </a:lnTo>
                <a:lnTo>
                  <a:pt x="396577" y="488454"/>
                </a:lnTo>
                <a:cubicBezTo>
                  <a:pt x="392311" y="482104"/>
                  <a:pt x="388144" y="475456"/>
                  <a:pt x="384076" y="468709"/>
                </a:cubicBezTo>
                <a:cubicBezTo>
                  <a:pt x="373162" y="450552"/>
                  <a:pt x="362347" y="429716"/>
                  <a:pt x="354310" y="407392"/>
                </a:cubicBezTo>
                <a:lnTo>
                  <a:pt x="253901" y="373955"/>
                </a:lnTo>
                <a:lnTo>
                  <a:pt x="253901" y="91678"/>
                </a:lnTo>
                <a:lnTo>
                  <a:pt x="380901" y="134045"/>
                </a:lnTo>
                <a:lnTo>
                  <a:pt x="380901" y="232569"/>
                </a:lnTo>
                <a:cubicBezTo>
                  <a:pt x="411659" y="197048"/>
                  <a:pt x="457299" y="174625"/>
                  <a:pt x="507901" y="174625"/>
                </a:cubicBezTo>
                <a:cubicBezTo>
                  <a:pt x="530324" y="174625"/>
                  <a:pt x="551755" y="178991"/>
                  <a:pt x="571401" y="187027"/>
                </a:cubicBezTo>
                <a:lnTo>
                  <a:pt x="571500" y="47625"/>
                </a:lnTo>
                <a:close/>
                <a:moveTo>
                  <a:pt x="508000" y="222250"/>
                </a:moveTo>
                <a:cubicBezTo>
                  <a:pt x="442218" y="222250"/>
                  <a:pt x="388938" y="274638"/>
                  <a:pt x="388938" y="339229"/>
                </a:cubicBezTo>
                <a:cubicBezTo>
                  <a:pt x="388938" y="407591"/>
                  <a:pt x="452537" y="488454"/>
                  <a:pt x="486767" y="527050"/>
                </a:cubicBezTo>
                <a:cubicBezTo>
                  <a:pt x="498277" y="539948"/>
                  <a:pt x="517823" y="539948"/>
                  <a:pt x="529332" y="527050"/>
                </a:cubicBezTo>
                <a:cubicBezTo>
                  <a:pt x="563563" y="488454"/>
                  <a:pt x="627162" y="407591"/>
                  <a:pt x="627162" y="339229"/>
                </a:cubicBezTo>
                <a:cubicBezTo>
                  <a:pt x="627162" y="274638"/>
                  <a:pt x="573881" y="222250"/>
                  <a:pt x="508099" y="222250"/>
                </a:cubicBezTo>
                <a:close/>
                <a:moveTo>
                  <a:pt x="468313" y="341313"/>
                </a:moveTo>
                <a:cubicBezTo>
                  <a:pt x="468313" y="319408"/>
                  <a:pt x="486096" y="301625"/>
                  <a:pt x="508000" y="301625"/>
                </a:cubicBezTo>
                <a:cubicBezTo>
                  <a:pt x="529904" y="301625"/>
                  <a:pt x="547688" y="319408"/>
                  <a:pt x="547688" y="341313"/>
                </a:cubicBezTo>
                <a:cubicBezTo>
                  <a:pt x="547688" y="363217"/>
                  <a:pt x="529904" y="381000"/>
                  <a:pt x="508000" y="381000"/>
                </a:cubicBezTo>
                <a:cubicBezTo>
                  <a:pt x="486096" y="381000"/>
                  <a:pt x="468313" y="363217"/>
                  <a:pt x="468313" y="341313"/>
                </a:cubicBez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23" name="Text 21"/>
          <p:cNvSpPr/>
          <p:nvPr/>
        </p:nvSpPr>
        <p:spPr>
          <a:xfrm>
            <a:off x="9461500" y="5651500"/>
            <a:ext cx="444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车辆分散，管理混乱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8763000" y="6350000"/>
            <a:ext cx="6350000" cy="17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80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车辆分布各地，调度依赖电话沟通，位置信息缺失，任务执行进度无从知晓，管理半径受限，效率低下。</a:t>
            </a:r>
            <a:endParaRPr lang="en-US" sz="1800" dirty="0"/>
          </a:p>
        </p:txBody>
      </p:sp>
      <p:sp>
        <p:nvSpPr>
          <p:cNvPr id="25" name="Shape 23"/>
          <p:cNvSpPr/>
          <p:nvPr/>
        </p:nvSpPr>
        <p:spPr>
          <a:xfrm>
            <a:off x="762000" y="8636000"/>
            <a:ext cx="14732000" cy="12700"/>
          </a:xfrm>
          <a:prstGeom prst="rect">
            <a:avLst/>
          </a:prstGeom>
          <a:solidFill>
            <a:srgbClr val="E2E8F0"/>
          </a:solidFill>
          <a:ln/>
        </p:spPr>
      </p:sp>
      <p:sp>
        <p:nvSpPr>
          <p:cNvPr id="26" name="Text 24"/>
          <p:cNvSpPr/>
          <p:nvPr/>
        </p:nvSpPr>
        <p:spPr>
          <a:xfrm>
            <a:off x="762000" y="8737600"/>
            <a:ext cx="50800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北京一祺航科技有限公司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128000" y="762000"/>
            <a:ext cx="7620000" cy="7620000"/>
          </a:xfrm>
          <a:prstGeom prst="ellipse">
            <a:avLst/>
          </a:prstGeom>
          <a:gradFill rotWithShape="1" flip="none">
            <a:gsLst>
              <a:gs pos="0">
                <a:srgbClr val="3B82F6">
                  <a:alpha val="6000"/>
                </a:srgbClr>
              </a:gs>
              <a:gs pos="100000">
                <a:srgbClr val="0F172A">
                  <a:alpha val="0"/>
                </a:srgbClr>
              </a:gs>
            </a:gsLst>
            <a:path path="circle"/>
          </a:gradFill>
          <a:ln/>
        </p:spPr>
      </p:sp>
      <p:pic>
        <p:nvPicPr>
          <p:cNvPr id="3" name="Image 0" descr="https://kimi-img.moonshot.cn/pub/slides/okc/p66wxhaay6q4m/mnt/agents/output/images/2_Digital_Twin_Technology_Drives_the.pn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0" r="0" t="7813" b="7812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0F172A">
                  <a:alpha val="60000"/>
                </a:srgbClr>
              </a:gs>
              <a:gs pos="100000">
                <a:srgbClr val="0F172A">
                  <a:alpha val="87000"/>
                </a:srgbClr>
              </a:gs>
            </a:gsLst>
            <a:lin ang="5400000" scaled="1"/>
          </a:gradFill>
          <a:ln/>
        </p:spPr>
      </p:sp>
      <p:sp>
        <p:nvSpPr>
          <p:cNvPr id="5" name="Text 2"/>
          <p:cNvSpPr/>
          <p:nvPr/>
        </p:nvSpPr>
        <p:spPr>
          <a:xfrm>
            <a:off x="9906000" y="2286000"/>
            <a:ext cx="5080000" cy="2540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0" dirty="0">
                <a:solidFill>
                  <a:srgbClr val="F1F5F9">
                    <a:alpha val="10196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4000" dirty="0"/>
          </a:p>
        </p:txBody>
      </p:sp>
      <p:sp>
        <p:nvSpPr>
          <p:cNvPr id="6" name="Text 3"/>
          <p:cNvSpPr/>
          <p:nvPr/>
        </p:nvSpPr>
        <p:spPr>
          <a:xfrm>
            <a:off x="5334000" y="3365500"/>
            <a:ext cx="3048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300" spc="400" kern="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 02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620000" y="3810000"/>
            <a:ext cx="1016000" cy="38100"/>
          </a:xfrm>
          <a:prstGeom prst="rect">
            <a:avLst/>
          </a:prstGeom>
          <a:solidFill>
            <a:srgbClr val="F59E0B"/>
          </a:solidFill>
          <a:ln/>
        </p:spPr>
      </p:sp>
      <p:sp>
        <p:nvSpPr>
          <p:cNvPr id="8" name="Text 5"/>
          <p:cNvSpPr/>
          <p:nvPr/>
        </p:nvSpPr>
        <p:spPr>
          <a:xfrm>
            <a:off x="4318000" y="4064000"/>
            <a:ext cx="762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4400" spc="200" kern="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航宝方案</a:t>
            </a:r>
            <a:endParaRPr lang="en-US" sz="4400" dirty="0"/>
          </a:p>
        </p:txBody>
      </p:sp>
      <p:sp>
        <p:nvSpPr>
          <p:cNvPr id="9" name="Text 6"/>
          <p:cNvSpPr/>
          <p:nvPr/>
        </p:nvSpPr>
        <p:spPr>
          <a:xfrm>
            <a:off x="3683000" y="5016500"/>
            <a:ext cx="8890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双总线驱动的全数字化车联网解决方案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381000"/>
            <a:ext cx="127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航宝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762000" y="889000"/>
            <a:ext cx="889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600" spc="100" kern="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航宝数字底座系统架构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762000" y="1587500"/>
            <a:ext cx="635000" cy="38100"/>
          </a:xfrm>
          <a:prstGeom prst="rect">
            <a:avLst/>
          </a:prstGeom>
          <a:solidFill>
            <a:srgbClr val="F59E0B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032000"/>
            <a:ext cx="14732000" cy="1079500"/>
          </a:xfrm>
          <a:prstGeom prst="rect">
            <a:avLst/>
          </a:prstGeom>
          <a:solidFill>
            <a:srgbClr val="0F172A"/>
          </a:solidFill>
          <a:ln/>
          <a:effectLst>
            <a:outerShdw sx="100000" sy="100000" kx="0" ky="0" algn="bl" rotWithShape="0" blurRad="76200" dist="25400" dir="5400000">
              <a:srgbClr val="000000">
                <a:alpha val="7059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1079500" y="2286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57163" y="21431"/>
                </a:moveTo>
                <a:cubicBezTo>
                  <a:pt x="157163" y="9555"/>
                  <a:pt x="147608" y="0"/>
                  <a:pt x="135731" y="0"/>
                </a:cubicBezTo>
                <a:cubicBezTo>
                  <a:pt x="123855" y="0"/>
                  <a:pt x="114300" y="9555"/>
                  <a:pt x="114300" y="21431"/>
                </a:cubicBezTo>
                <a:lnTo>
                  <a:pt x="114300" y="57150"/>
                </a:lnTo>
                <a:cubicBezTo>
                  <a:pt x="82778" y="57150"/>
                  <a:pt x="57150" y="82778"/>
                  <a:pt x="57150" y="114300"/>
                </a:cubicBezTo>
                <a:lnTo>
                  <a:pt x="21431" y="114300"/>
                </a:lnTo>
                <a:cubicBezTo>
                  <a:pt x="9555" y="114300"/>
                  <a:pt x="0" y="123855"/>
                  <a:pt x="0" y="135731"/>
                </a:cubicBezTo>
                <a:cubicBezTo>
                  <a:pt x="0" y="147608"/>
                  <a:pt x="9555" y="157163"/>
                  <a:pt x="21431" y="157163"/>
                </a:cubicBezTo>
                <a:lnTo>
                  <a:pt x="57150" y="157163"/>
                </a:lnTo>
                <a:lnTo>
                  <a:pt x="57150" y="207169"/>
                </a:lnTo>
                <a:lnTo>
                  <a:pt x="21431" y="207169"/>
                </a:lnTo>
                <a:cubicBezTo>
                  <a:pt x="9555" y="207169"/>
                  <a:pt x="0" y="216724"/>
                  <a:pt x="0" y="228600"/>
                </a:cubicBezTo>
                <a:cubicBezTo>
                  <a:pt x="0" y="240476"/>
                  <a:pt x="9555" y="250031"/>
                  <a:pt x="21431" y="250031"/>
                </a:cubicBezTo>
                <a:lnTo>
                  <a:pt x="57150" y="250031"/>
                </a:lnTo>
                <a:lnTo>
                  <a:pt x="57150" y="300038"/>
                </a:lnTo>
                <a:lnTo>
                  <a:pt x="21431" y="300038"/>
                </a:lnTo>
                <a:cubicBezTo>
                  <a:pt x="9555" y="300038"/>
                  <a:pt x="0" y="309592"/>
                  <a:pt x="0" y="321469"/>
                </a:cubicBezTo>
                <a:cubicBezTo>
                  <a:pt x="0" y="333345"/>
                  <a:pt x="9555" y="342900"/>
                  <a:pt x="21431" y="342900"/>
                </a:cubicBezTo>
                <a:lnTo>
                  <a:pt x="57150" y="342900"/>
                </a:lnTo>
                <a:cubicBezTo>
                  <a:pt x="57150" y="374422"/>
                  <a:pt x="82778" y="400050"/>
                  <a:pt x="114300" y="400050"/>
                </a:cubicBezTo>
                <a:lnTo>
                  <a:pt x="114300" y="435769"/>
                </a:lnTo>
                <a:cubicBezTo>
                  <a:pt x="114300" y="447645"/>
                  <a:pt x="123855" y="457200"/>
                  <a:pt x="135731" y="457200"/>
                </a:cubicBezTo>
                <a:cubicBezTo>
                  <a:pt x="147608" y="457200"/>
                  <a:pt x="157163" y="447645"/>
                  <a:pt x="157163" y="435769"/>
                </a:cubicBezTo>
                <a:lnTo>
                  <a:pt x="157163" y="400050"/>
                </a:lnTo>
                <a:lnTo>
                  <a:pt x="207169" y="400050"/>
                </a:lnTo>
                <a:lnTo>
                  <a:pt x="207169" y="435769"/>
                </a:lnTo>
                <a:cubicBezTo>
                  <a:pt x="207169" y="447645"/>
                  <a:pt x="216724" y="457200"/>
                  <a:pt x="228600" y="457200"/>
                </a:cubicBezTo>
                <a:cubicBezTo>
                  <a:pt x="240476" y="457200"/>
                  <a:pt x="250031" y="447645"/>
                  <a:pt x="250031" y="435769"/>
                </a:cubicBezTo>
                <a:lnTo>
                  <a:pt x="250031" y="400050"/>
                </a:lnTo>
                <a:lnTo>
                  <a:pt x="300038" y="400050"/>
                </a:lnTo>
                <a:lnTo>
                  <a:pt x="300038" y="435769"/>
                </a:lnTo>
                <a:cubicBezTo>
                  <a:pt x="300038" y="447645"/>
                  <a:pt x="309592" y="457200"/>
                  <a:pt x="321469" y="457200"/>
                </a:cubicBezTo>
                <a:cubicBezTo>
                  <a:pt x="333345" y="457200"/>
                  <a:pt x="342900" y="447645"/>
                  <a:pt x="342900" y="435769"/>
                </a:cubicBezTo>
                <a:lnTo>
                  <a:pt x="342900" y="400050"/>
                </a:lnTo>
                <a:cubicBezTo>
                  <a:pt x="374422" y="400050"/>
                  <a:pt x="400050" y="374422"/>
                  <a:pt x="400050" y="342900"/>
                </a:cubicBezTo>
                <a:lnTo>
                  <a:pt x="435769" y="342900"/>
                </a:lnTo>
                <a:cubicBezTo>
                  <a:pt x="447645" y="342900"/>
                  <a:pt x="457200" y="333345"/>
                  <a:pt x="457200" y="321469"/>
                </a:cubicBezTo>
                <a:cubicBezTo>
                  <a:pt x="457200" y="309592"/>
                  <a:pt x="447645" y="300038"/>
                  <a:pt x="435769" y="300038"/>
                </a:cubicBezTo>
                <a:lnTo>
                  <a:pt x="400050" y="300038"/>
                </a:lnTo>
                <a:lnTo>
                  <a:pt x="400050" y="250031"/>
                </a:lnTo>
                <a:lnTo>
                  <a:pt x="435769" y="250031"/>
                </a:lnTo>
                <a:cubicBezTo>
                  <a:pt x="447645" y="250031"/>
                  <a:pt x="457200" y="240476"/>
                  <a:pt x="457200" y="228600"/>
                </a:cubicBezTo>
                <a:cubicBezTo>
                  <a:pt x="457200" y="216724"/>
                  <a:pt x="447645" y="207169"/>
                  <a:pt x="435769" y="207169"/>
                </a:cubicBezTo>
                <a:lnTo>
                  <a:pt x="400050" y="207169"/>
                </a:lnTo>
                <a:lnTo>
                  <a:pt x="400050" y="157163"/>
                </a:lnTo>
                <a:lnTo>
                  <a:pt x="435769" y="157163"/>
                </a:lnTo>
                <a:cubicBezTo>
                  <a:pt x="447645" y="157163"/>
                  <a:pt x="457200" y="147608"/>
                  <a:pt x="457200" y="135731"/>
                </a:cubicBezTo>
                <a:cubicBezTo>
                  <a:pt x="457200" y="123855"/>
                  <a:pt x="447645" y="114300"/>
                  <a:pt x="435769" y="114300"/>
                </a:cubicBezTo>
                <a:lnTo>
                  <a:pt x="400050" y="114300"/>
                </a:lnTo>
                <a:cubicBezTo>
                  <a:pt x="400050" y="82778"/>
                  <a:pt x="374422" y="57150"/>
                  <a:pt x="342900" y="57150"/>
                </a:cubicBezTo>
                <a:lnTo>
                  <a:pt x="342900" y="21431"/>
                </a:lnTo>
                <a:cubicBezTo>
                  <a:pt x="342900" y="9555"/>
                  <a:pt x="333345" y="0"/>
                  <a:pt x="321469" y="0"/>
                </a:cubicBezTo>
                <a:cubicBezTo>
                  <a:pt x="309592" y="0"/>
                  <a:pt x="300038" y="9555"/>
                  <a:pt x="300038" y="21431"/>
                </a:cubicBezTo>
                <a:lnTo>
                  <a:pt x="300038" y="57150"/>
                </a:lnTo>
                <a:lnTo>
                  <a:pt x="250031" y="57150"/>
                </a:lnTo>
                <a:lnTo>
                  <a:pt x="250031" y="21431"/>
                </a:lnTo>
                <a:cubicBezTo>
                  <a:pt x="250031" y="9555"/>
                  <a:pt x="240476" y="0"/>
                  <a:pt x="228600" y="0"/>
                </a:cubicBezTo>
                <a:cubicBezTo>
                  <a:pt x="216724" y="0"/>
                  <a:pt x="207169" y="9555"/>
                  <a:pt x="207169" y="21431"/>
                </a:cubicBezTo>
                <a:lnTo>
                  <a:pt x="207169" y="57150"/>
                </a:lnTo>
                <a:lnTo>
                  <a:pt x="157163" y="57150"/>
                </a:lnTo>
                <a:lnTo>
                  <a:pt x="157163" y="21431"/>
                </a:lnTo>
                <a:close/>
                <a:moveTo>
                  <a:pt x="142875" y="114300"/>
                </a:moveTo>
                <a:lnTo>
                  <a:pt x="314325" y="114300"/>
                </a:lnTo>
                <a:cubicBezTo>
                  <a:pt x="330131" y="114300"/>
                  <a:pt x="342900" y="127069"/>
                  <a:pt x="342900" y="142875"/>
                </a:cubicBezTo>
                <a:lnTo>
                  <a:pt x="342900" y="314325"/>
                </a:lnTo>
                <a:cubicBezTo>
                  <a:pt x="342900" y="330131"/>
                  <a:pt x="330131" y="342900"/>
                  <a:pt x="314325" y="342900"/>
                </a:cubicBezTo>
                <a:lnTo>
                  <a:pt x="142875" y="342900"/>
                </a:lnTo>
                <a:cubicBezTo>
                  <a:pt x="127069" y="342900"/>
                  <a:pt x="114300" y="330131"/>
                  <a:pt x="114300" y="314325"/>
                </a:cubicBezTo>
                <a:lnTo>
                  <a:pt x="114300" y="142875"/>
                </a:lnTo>
                <a:cubicBezTo>
                  <a:pt x="114300" y="127069"/>
                  <a:pt x="127069" y="114300"/>
                  <a:pt x="142875" y="114300"/>
                </a:cubicBezTo>
                <a:close/>
                <a:moveTo>
                  <a:pt x="157163" y="157163"/>
                </a:moveTo>
                <a:lnTo>
                  <a:pt x="157163" y="300038"/>
                </a:lnTo>
                <a:lnTo>
                  <a:pt x="300038" y="300038"/>
                </a:lnTo>
                <a:lnTo>
                  <a:pt x="300038" y="157163"/>
                </a:lnTo>
                <a:lnTo>
                  <a:pt x="157163" y="157163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7" name="Text 5"/>
          <p:cNvSpPr/>
          <p:nvPr/>
        </p:nvSpPr>
        <p:spPr>
          <a:xfrm>
            <a:off x="1714500" y="2222500"/>
            <a:ext cx="317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数据采集层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714500" y="2603500"/>
            <a:ext cx="1333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航宝I型行驶记录仪 | 液位传感器 | 载重传感器 | 温度传感器 | 速度传感器 | 定位模块 | 128路传感器扩展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762000" y="3302000"/>
            <a:ext cx="14732000" cy="1079500"/>
          </a:xfrm>
          <a:prstGeom prst="rect">
            <a:avLst/>
          </a:prstGeom>
          <a:solidFill>
            <a:srgbClr val="1E293B"/>
          </a:solidFill>
          <a:ln/>
          <a:effectLst>
            <a:outerShdw sx="100000" sy="100000" kx="0" ky="0" algn="bl" rotWithShape="0" blurRad="76200" dist="25400" dir="5400000">
              <a:srgbClr val="000000">
                <a:alpha val="7059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1050925" y="3556000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221456" y="78581"/>
                </a:moveTo>
                <a:lnTo>
                  <a:pt x="292894" y="78581"/>
                </a:lnTo>
                <a:lnTo>
                  <a:pt x="292894" y="121444"/>
                </a:lnTo>
                <a:lnTo>
                  <a:pt x="221456" y="121444"/>
                </a:lnTo>
                <a:lnTo>
                  <a:pt x="221456" y="78581"/>
                </a:lnTo>
                <a:close/>
                <a:moveTo>
                  <a:pt x="214313" y="28575"/>
                </a:moveTo>
                <a:cubicBezTo>
                  <a:pt x="190649" y="28575"/>
                  <a:pt x="171450" y="47774"/>
                  <a:pt x="171450" y="71438"/>
                </a:cubicBezTo>
                <a:lnTo>
                  <a:pt x="171450" y="128588"/>
                </a:lnTo>
                <a:cubicBezTo>
                  <a:pt x="171450" y="152251"/>
                  <a:pt x="190649" y="171450"/>
                  <a:pt x="214313" y="171450"/>
                </a:cubicBezTo>
                <a:lnTo>
                  <a:pt x="228600" y="171450"/>
                </a:lnTo>
                <a:lnTo>
                  <a:pt x="228600" y="200025"/>
                </a:lnTo>
                <a:lnTo>
                  <a:pt x="28575" y="200025"/>
                </a:lnTo>
                <a:cubicBezTo>
                  <a:pt x="12769" y="200025"/>
                  <a:pt x="0" y="212794"/>
                  <a:pt x="0" y="228600"/>
                </a:cubicBezTo>
                <a:cubicBezTo>
                  <a:pt x="0" y="244406"/>
                  <a:pt x="12769" y="257175"/>
                  <a:pt x="28575" y="257175"/>
                </a:cubicBezTo>
                <a:lnTo>
                  <a:pt x="114300" y="257175"/>
                </a:lnTo>
                <a:lnTo>
                  <a:pt x="114300" y="285750"/>
                </a:lnTo>
                <a:lnTo>
                  <a:pt x="100013" y="285750"/>
                </a:lnTo>
                <a:cubicBezTo>
                  <a:pt x="76349" y="285750"/>
                  <a:pt x="57150" y="304949"/>
                  <a:pt x="57150" y="328613"/>
                </a:cubicBezTo>
                <a:lnTo>
                  <a:pt x="57150" y="385763"/>
                </a:lnTo>
                <a:cubicBezTo>
                  <a:pt x="57150" y="409426"/>
                  <a:pt x="76349" y="428625"/>
                  <a:pt x="100013" y="428625"/>
                </a:cubicBezTo>
                <a:lnTo>
                  <a:pt x="185738" y="428625"/>
                </a:lnTo>
                <a:cubicBezTo>
                  <a:pt x="209401" y="428625"/>
                  <a:pt x="228600" y="409426"/>
                  <a:pt x="228600" y="385763"/>
                </a:cubicBezTo>
                <a:lnTo>
                  <a:pt x="228600" y="328613"/>
                </a:lnTo>
                <a:cubicBezTo>
                  <a:pt x="228600" y="304949"/>
                  <a:pt x="209401" y="285750"/>
                  <a:pt x="185738" y="285750"/>
                </a:cubicBezTo>
                <a:lnTo>
                  <a:pt x="171450" y="285750"/>
                </a:lnTo>
                <a:lnTo>
                  <a:pt x="171450" y="257175"/>
                </a:lnTo>
                <a:lnTo>
                  <a:pt x="342900" y="257175"/>
                </a:lnTo>
                <a:lnTo>
                  <a:pt x="342900" y="285750"/>
                </a:lnTo>
                <a:lnTo>
                  <a:pt x="328613" y="285750"/>
                </a:lnTo>
                <a:cubicBezTo>
                  <a:pt x="304949" y="285750"/>
                  <a:pt x="285750" y="304949"/>
                  <a:pt x="285750" y="328613"/>
                </a:cubicBezTo>
                <a:lnTo>
                  <a:pt x="285750" y="385763"/>
                </a:lnTo>
                <a:cubicBezTo>
                  <a:pt x="285750" y="409426"/>
                  <a:pt x="304949" y="428625"/>
                  <a:pt x="328613" y="428625"/>
                </a:cubicBezTo>
                <a:lnTo>
                  <a:pt x="414338" y="428625"/>
                </a:lnTo>
                <a:cubicBezTo>
                  <a:pt x="438001" y="428625"/>
                  <a:pt x="457200" y="409426"/>
                  <a:pt x="457200" y="385763"/>
                </a:cubicBezTo>
                <a:lnTo>
                  <a:pt x="457200" y="328613"/>
                </a:lnTo>
                <a:cubicBezTo>
                  <a:pt x="457200" y="304949"/>
                  <a:pt x="438001" y="285750"/>
                  <a:pt x="414338" y="285750"/>
                </a:cubicBezTo>
                <a:lnTo>
                  <a:pt x="400050" y="285750"/>
                </a:lnTo>
                <a:lnTo>
                  <a:pt x="400050" y="257175"/>
                </a:lnTo>
                <a:lnTo>
                  <a:pt x="485775" y="257175"/>
                </a:lnTo>
                <a:cubicBezTo>
                  <a:pt x="501581" y="257175"/>
                  <a:pt x="514350" y="244406"/>
                  <a:pt x="514350" y="228600"/>
                </a:cubicBezTo>
                <a:cubicBezTo>
                  <a:pt x="514350" y="212794"/>
                  <a:pt x="501581" y="200025"/>
                  <a:pt x="485775" y="200025"/>
                </a:cubicBezTo>
                <a:lnTo>
                  <a:pt x="285750" y="200025"/>
                </a:lnTo>
                <a:lnTo>
                  <a:pt x="285750" y="171450"/>
                </a:lnTo>
                <a:lnTo>
                  <a:pt x="300038" y="171450"/>
                </a:lnTo>
                <a:cubicBezTo>
                  <a:pt x="323701" y="171450"/>
                  <a:pt x="342900" y="152251"/>
                  <a:pt x="342900" y="128588"/>
                </a:cubicBezTo>
                <a:lnTo>
                  <a:pt x="342900" y="71438"/>
                </a:lnTo>
                <a:cubicBezTo>
                  <a:pt x="342900" y="47774"/>
                  <a:pt x="323701" y="28575"/>
                  <a:pt x="300038" y="28575"/>
                </a:cubicBezTo>
                <a:lnTo>
                  <a:pt x="214313" y="28575"/>
                </a:lnTo>
                <a:close/>
                <a:moveTo>
                  <a:pt x="400050" y="335756"/>
                </a:moveTo>
                <a:lnTo>
                  <a:pt x="407194" y="335756"/>
                </a:lnTo>
                <a:lnTo>
                  <a:pt x="407194" y="378619"/>
                </a:lnTo>
                <a:lnTo>
                  <a:pt x="335756" y="378619"/>
                </a:lnTo>
                <a:lnTo>
                  <a:pt x="335756" y="335756"/>
                </a:lnTo>
                <a:lnTo>
                  <a:pt x="400050" y="335756"/>
                </a:lnTo>
                <a:close/>
                <a:moveTo>
                  <a:pt x="171450" y="335756"/>
                </a:moveTo>
                <a:lnTo>
                  <a:pt x="178594" y="335756"/>
                </a:lnTo>
                <a:lnTo>
                  <a:pt x="178594" y="378619"/>
                </a:lnTo>
                <a:lnTo>
                  <a:pt x="107156" y="378619"/>
                </a:lnTo>
                <a:lnTo>
                  <a:pt x="107156" y="335756"/>
                </a:lnTo>
                <a:lnTo>
                  <a:pt x="171450" y="335756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1" name="Text 9"/>
          <p:cNvSpPr/>
          <p:nvPr/>
        </p:nvSpPr>
        <p:spPr>
          <a:xfrm>
            <a:off x="1714500" y="3492500"/>
            <a:ext cx="317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传感网络层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714500" y="3873500"/>
            <a:ext cx="1333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航宝总线 | CAN总线 | OBD数据接口 | 航空总线 | 双速度采集 | 1000米+远距离传输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762000" y="4572000"/>
            <a:ext cx="14732000" cy="1079500"/>
          </a:xfrm>
          <a:prstGeom prst="rect">
            <a:avLst/>
          </a:prstGeom>
          <a:solidFill>
            <a:srgbClr val="0F172A"/>
          </a:solidFill>
          <a:ln/>
          <a:effectLst>
            <a:outerShdw sx="100000" sy="100000" kx="0" ky="0" algn="bl" rotWithShape="0" blurRad="76200" dist="25400" dir="5400000">
              <a:srgbClr val="000000">
                <a:alpha val="7059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1050925" y="4826000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78492" y="10269"/>
                </a:moveTo>
                <a:cubicBezTo>
                  <a:pt x="68401" y="4108"/>
                  <a:pt x="55185" y="7412"/>
                  <a:pt x="49024" y="17502"/>
                </a:cubicBezTo>
                <a:cubicBezTo>
                  <a:pt x="26878" y="54114"/>
                  <a:pt x="14198" y="97066"/>
                  <a:pt x="14198" y="142875"/>
                </a:cubicBezTo>
                <a:cubicBezTo>
                  <a:pt x="14198" y="188684"/>
                  <a:pt x="26878" y="231636"/>
                  <a:pt x="49024" y="268248"/>
                </a:cubicBezTo>
                <a:cubicBezTo>
                  <a:pt x="55185" y="278338"/>
                  <a:pt x="68312" y="281642"/>
                  <a:pt x="78492" y="275481"/>
                </a:cubicBezTo>
                <a:cubicBezTo>
                  <a:pt x="88672" y="269319"/>
                  <a:pt x="91886" y="256193"/>
                  <a:pt x="85725" y="246013"/>
                </a:cubicBezTo>
                <a:cubicBezTo>
                  <a:pt x="67598" y="216009"/>
                  <a:pt x="57150" y="180648"/>
                  <a:pt x="57150" y="142875"/>
                </a:cubicBezTo>
                <a:cubicBezTo>
                  <a:pt x="57150" y="105102"/>
                  <a:pt x="67598" y="69741"/>
                  <a:pt x="85814" y="39648"/>
                </a:cubicBezTo>
                <a:cubicBezTo>
                  <a:pt x="91976" y="29557"/>
                  <a:pt x="88672" y="16341"/>
                  <a:pt x="78581" y="10180"/>
                </a:cubicBezTo>
                <a:close/>
                <a:moveTo>
                  <a:pt x="435769" y="10269"/>
                </a:moveTo>
                <a:cubicBezTo>
                  <a:pt x="425678" y="16431"/>
                  <a:pt x="422374" y="29557"/>
                  <a:pt x="428536" y="39737"/>
                </a:cubicBezTo>
                <a:cubicBezTo>
                  <a:pt x="446752" y="69830"/>
                  <a:pt x="457200" y="105192"/>
                  <a:pt x="457200" y="142964"/>
                </a:cubicBezTo>
                <a:cubicBezTo>
                  <a:pt x="457200" y="180737"/>
                  <a:pt x="446752" y="216098"/>
                  <a:pt x="428536" y="246191"/>
                </a:cubicBezTo>
                <a:cubicBezTo>
                  <a:pt x="422374" y="256282"/>
                  <a:pt x="425678" y="269498"/>
                  <a:pt x="435769" y="275659"/>
                </a:cubicBezTo>
                <a:cubicBezTo>
                  <a:pt x="445859" y="281821"/>
                  <a:pt x="459075" y="278517"/>
                  <a:pt x="465237" y="268426"/>
                </a:cubicBezTo>
                <a:cubicBezTo>
                  <a:pt x="487382" y="231815"/>
                  <a:pt x="500063" y="188863"/>
                  <a:pt x="500063" y="143054"/>
                </a:cubicBezTo>
                <a:cubicBezTo>
                  <a:pt x="500063" y="97244"/>
                  <a:pt x="487382" y="54114"/>
                  <a:pt x="465237" y="17502"/>
                </a:cubicBezTo>
                <a:cubicBezTo>
                  <a:pt x="459075" y="7412"/>
                  <a:pt x="445949" y="4108"/>
                  <a:pt x="435769" y="10269"/>
                </a:cubicBezTo>
                <a:close/>
                <a:moveTo>
                  <a:pt x="285750" y="192345"/>
                </a:moveTo>
                <a:cubicBezTo>
                  <a:pt x="302806" y="182434"/>
                  <a:pt x="314325" y="164038"/>
                  <a:pt x="314325" y="142875"/>
                </a:cubicBezTo>
                <a:cubicBezTo>
                  <a:pt x="314325" y="111353"/>
                  <a:pt x="288697" y="85725"/>
                  <a:pt x="257175" y="85725"/>
                </a:cubicBezTo>
                <a:cubicBezTo>
                  <a:pt x="225653" y="85725"/>
                  <a:pt x="200025" y="111353"/>
                  <a:pt x="200025" y="142875"/>
                </a:cubicBezTo>
                <a:cubicBezTo>
                  <a:pt x="200025" y="164038"/>
                  <a:pt x="211544" y="182523"/>
                  <a:pt x="228600" y="192345"/>
                </a:cubicBezTo>
                <a:lnTo>
                  <a:pt x="228600" y="428625"/>
                </a:lnTo>
                <a:cubicBezTo>
                  <a:pt x="228600" y="444431"/>
                  <a:pt x="241369" y="457200"/>
                  <a:pt x="257175" y="457200"/>
                </a:cubicBezTo>
                <a:cubicBezTo>
                  <a:pt x="272981" y="457200"/>
                  <a:pt x="285750" y="444431"/>
                  <a:pt x="285750" y="428625"/>
                </a:cubicBezTo>
                <a:lnTo>
                  <a:pt x="285750" y="192345"/>
                </a:lnTo>
                <a:close/>
                <a:moveTo>
                  <a:pt x="160913" y="81260"/>
                </a:moveTo>
                <a:cubicBezTo>
                  <a:pt x="167342" y="71259"/>
                  <a:pt x="164396" y="58043"/>
                  <a:pt x="154484" y="51614"/>
                </a:cubicBezTo>
                <a:cubicBezTo>
                  <a:pt x="144572" y="45184"/>
                  <a:pt x="131266" y="48131"/>
                  <a:pt x="124837" y="58043"/>
                </a:cubicBezTo>
                <a:cubicBezTo>
                  <a:pt x="109121" y="82510"/>
                  <a:pt x="100013" y="111621"/>
                  <a:pt x="100013" y="142875"/>
                </a:cubicBezTo>
                <a:cubicBezTo>
                  <a:pt x="100013" y="174129"/>
                  <a:pt x="109121" y="203240"/>
                  <a:pt x="124837" y="227707"/>
                </a:cubicBezTo>
                <a:cubicBezTo>
                  <a:pt x="131266" y="237708"/>
                  <a:pt x="144482" y="240566"/>
                  <a:pt x="154484" y="234136"/>
                </a:cubicBezTo>
                <a:cubicBezTo>
                  <a:pt x="164485" y="227707"/>
                  <a:pt x="167342" y="214491"/>
                  <a:pt x="160913" y="204490"/>
                </a:cubicBezTo>
                <a:cubicBezTo>
                  <a:pt x="149483" y="186720"/>
                  <a:pt x="142875" y="165556"/>
                  <a:pt x="142875" y="142875"/>
                </a:cubicBezTo>
                <a:cubicBezTo>
                  <a:pt x="142875" y="120194"/>
                  <a:pt x="149483" y="99030"/>
                  <a:pt x="160913" y="81260"/>
                </a:cubicBezTo>
                <a:close/>
                <a:moveTo>
                  <a:pt x="389513" y="58043"/>
                </a:moveTo>
                <a:cubicBezTo>
                  <a:pt x="383084" y="48042"/>
                  <a:pt x="369868" y="45184"/>
                  <a:pt x="359866" y="51614"/>
                </a:cubicBezTo>
                <a:cubicBezTo>
                  <a:pt x="349865" y="58043"/>
                  <a:pt x="347008" y="71259"/>
                  <a:pt x="353437" y="81260"/>
                </a:cubicBezTo>
                <a:cubicBezTo>
                  <a:pt x="364867" y="99030"/>
                  <a:pt x="371475" y="120194"/>
                  <a:pt x="371475" y="142875"/>
                </a:cubicBezTo>
                <a:cubicBezTo>
                  <a:pt x="371475" y="165556"/>
                  <a:pt x="364867" y="186720"/>
                  <a:pt x="353437" y="204490"/>
                </a:cubicBezTo>
                <a:cubicBezTo>
                  <a:pt x="347008" y="214491"/>
                  <a:pt x="349954" y="227707"/>
                  <a:pt x="359866" y="234136"/>
                </a:cubicBezTo>
                <a:cubicBezTo>
                  <a:pt x="369778" y="240566"/>
                  <a:pt x="383084" y="237619"/>
                  <a:pt x="389513" y="227707"/>
                </a:cubicBezTo>
                <a:cubicBezTo>
                  <a:pt x="405229" y="203240"/>
                  <a:pt x="414338" y="174129"/>
                  <a:pt x="414338" y="142875"/>
                </a:cubicBezTo>
                <a:cubicBezTo>
                  <a:pt x="414338" y="111621"/>
                  <a:pt x="405229" y="82510"/>
                  <a:pt x="389513" y="58043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15" name="Text 13"/>
          <p:cNvSpPr/>
          <p:nvPr/>
        </p:nvSpPr>
        <p:spPr>
          <a:xfrm>
            <a:off x="1714500" y="4762500"/>
            <a:ext cx="317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数据传输层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714500" y="5143500"/>
            <a:ext cx="1333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4G/5G通信 | 三网八频 | 北斗/GPS/GLONASS三模定位 | 断点续传 | 实时上传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762000" y="5842000"/>
            <a:ext cx="14732000" cy="1079500"/>
          </a:xfrm>
          <a:prstGeom prst="rect">
            <a:avLst/>
          </a:prstGeom>
          <a:solidFill>
            <a:srgbClr val="1E293B"/>
          </a:solidFill>
          <a:ln/>
          <a:effectLst>
            <a:outerShdw sx="100000" sy="100000" kx="0" ky="0" algn="bl" rotWithShape="0" blurRad="76200" dist="25400" dir="5400000">
              <a:srgbClr val="000000">
                <a:alpha val="7059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1050925" y="6096000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0" y="300038"/>
                </a:moveTo>
                <a:cubicBezTo>
                  <a:pt x="0" y="371029"/>
                  <a:pt x="57596" y="428625"/>
                  <a:pt x="128588" y="428625"/>
                </a:cubicBezTo>
                <a:lnTo>
                  <a:pt x="400050" y="428625"/>
                </a:lnTo>
                <a:cubicBezTo>
                  <a:pt x="463183" y="428625"/>
                  <a:pt x="514350" y="377458"/>
                  <a:pt x="514350" y="314325"/>
                </a:cubicBezTo>
                <a:cubicBezTo>
                  <a:pt x="514350" y="268248"/>
                  <a:pt x="487114" y="228511"/>
                  <a:pt x="447824" y="210473"/>
                </a:cubicBezTo>
                <a:cubicBezTo>
                  <a:pt x="453807" y="198775"/>
                  <a:pt x="457200" y="185470"/>
                  <a:pt x="457200" y="171450"/>
                </a:cubicBezTo>
                <a:cubicBezTo>
                  <a:pt x="457200" y="124123"/>
                  <a:pt x="418802" y="85725"/>
                  <a:pt x="371475" y="85725"/>
                </a:cubicBezTo>
                <a:cubicBezTo>
                  <a:pt x="355669" y="85725"/>
                  <a:pt x="340935" y="90011"/>
                  <a:pt x="328255" y="97423"/>
                </a:cubicBezTo>
                <a:cubicBezTo>
                  <a:pt x="306735" y="56525"/>
                  <a:pt x="263783" y="28575"/>
                  <a:pt x="214313" y="28575"/>
                </a:cubicBezTo>
                <a:cubicBezTo>
                  <a:pt x="143321" y="28575"/>
                  <a:pt x="85725" y="86171"/>
                  <a:pt x="85725" y="157163"/>
                </a:cubicBezTo>
                <a:cubicBezTo>
                  <a:pt x="85725" y="164306"/>
                  <a:pt x="86350" y="171361"/>
                  <a:pt x="87422" y="178147"/>
                </a:cubicBezTo>
                <a:cubicBezTo>
                  <a:pt x="36612" y="195292"/>
                  <a:pt x="0" y="243423"/>
                  <a:pt x="0" y="300038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9" name="Text 17"/>
          <p:cNvSpPr/>
          <p:nvPr/>
        </p:nvSpPr>
        <p:spPr>
          <a:xfrm>
            <a:off x="1714500" y="6032500"/>
            <a:ext cx="317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平台服务层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714500" y="6413500"/>
            <a:ext cx="1333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千里眼云服务器 | 数据存储与分析 | 报警推送 | 轨迹回放 | 报表自动生成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762000" y="7112000"/>
            <a:ext cx="14732000" cy="1079500"/>
          </a:xfrm>
          <a:prstGeom prst="rect">
            <a:avLst/>
          </a:prstGeom>
          <a:gradFill rotWithShape="1" flip="none">
            <a:gsLst>
              <a:gs pos="0">
                <a:srgbClr val="0F172A"/>
              </a:gs>
              <a:gs pos="100000">
                <a:srgbClr val="1E3A5F"/>
              </a:gs>
            </a:gsLst>
            <a:lin ang="0" scaled="1"/>
          </a:gradFill>
          <a:ln/>
          <a:effectLst>
            <a:outerShdw sx="100000" sy="100000" kx="0" ky="0" algn="bl" rotWithShape="0" blurRad="76200" dist="25400" dir="5400000">
              <a:srgbClr val="000000">
                <a:alpha val="7059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1079500" y="7366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57150" y="28575"/>
                </a:moveTo>
                <a:cubicBezTo>
                  <a:pt x="25628" y="28575"/>
                  <a:pt x="0" y="54203"/>
                  <a:pt x="0" y="85725"/>
                </a:cubicBezTo>
                <a:lnTo>
                  <a:pt x="0" y="314325"/>
                </a:lnTo>
                <a:cubicBezTo>
                  <a:pt x="0" y="345847"/>
                  <a:pt x="25628" y="371475"/>
                  <a:pt x="57150" y="371475"/>
                </a:cubicBezTo>
                <a:lnTo>
                  <a:pt x="185738" y="371475"/>
                </a:lnTo>
                <a:lnTo>
                  <a:pt x="171450" y="414338"/>
                </a:lnTo>
                <a:lnTo>
                  <a:pt x="107156" y="414338"/>
                </a:lnTo>
                <a:cubicBezTo>
                  <a:pt x="95280" y="414338"/>
                  <a:pt x="85725" y="423892"/>
                  <a:pt x="85725" y="435769"/>
                </a:cubicBezTo>
                <a:cubicBezTo>
                  <a:pt x="85725" y="447645"/>
                  <a:pt x="95280" y="457200"/>
                  <a:pt x="107156" y="457200"/>
                </a:cubicBezTo>
                <a:lnTo>
                  <a:pt x="350044" y="457200"/>
                </a:lnTo>
                <a:cubicBezTo>
                  <a:pt x="361920" y="457200"/>
                  <a:pt x="371475" y="447645"/>
                  <a:pt x="371475" y="435769"/>
                </a:cubicBezTo>
                <a:cubicBezTo>
                  <a:pt x="371475" y="423892"/>
                  <a:pt x="361920" y="414338"/>
                  <a:pt x="350044" y="414338"/>
                </a:cubicBezTo>
                <a:lnTo>
                  <a:pt x="285750" y="414338"/>
                </a:lnTo>
                <a:lnTo>
                  <a:pt x="271463" y="371475"/>
                </a:lnTo>
                <a:lnTo>
                  <a:pt x="400050" y="371475"/>
                </a:lnTo>
                <a:cubicBezTo>
                  <a:pt x="431572" y="371475"/>
                  <a:pt x="457200" y="345847"/>
                  <a:pt x="457200" y="314325"/>
                </a:cubicBezTo>
                <a:lnTo>
                  <a:pt x="457200" y="85725"/>
                </a:lnTo>
                <a:cubicBezTo>
                  <a:pt x="457200" y="54203"/>
                  <a:pt x="431572" y="28575"/>
                  <a:pt x="400050" y="28575"/>
                </a:cubicBezTo>
                <a:lnTo>
                  <a:pt x="57150" y="28575"/>
                </a:lnTo>
                <a:close/>
                <a:moveTo>
                  <a:pt x="85725" y="85725"/>
                </a:moveTo>
                <a:lnTo>
                  <a:pt x="371475" y="85725"/>
                </a:lnTo>
                <a:cubicBezTo>
                  <a:pt x="387281" y="85725"/>
                  <a:pt x="400050" y="98494"/>
                  <a:pt x="400050" y="114300"/>
                </a:cubicBezTo>
                <a:lnTo>
                  <a:pt x="400050" y="257175"/>
                </a:lnTo>
                <a:cubicBezTo>
                  <a:pt x="400050" y="272981"/>
                  <a:pt x="387281" y="285750"/>
                  <a:pt x="371475" y="285750"/>
                </a:cubicBezTo>
                <a:lnTo>
                  <a:pt x="85725" y="285750"/>
                </a:lnTo>
                <a:cubicBezTo>
                  <a:pt x="69919" y="285750"/>
                  <a:pt x="57150" y="272981"/>
                  <a:pt x="57150" y="257175"/>
                </a:cubicBezTo>
                <a:lnTo>
                  <a:pt x="57150" y="114300"/>
                </a:lnTo>
                <a:cubicBezTo>
                  <a:pt x="57150" y="98494"/>
                  <a:pt x="69919" y="85725"/>
                  <a:pt x="85725" y="85725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23" name="Text 21"/>
          <p:cNvSpPr/>
          <p:nvPr/>
        </p:nvSpPr>
        <p:spPr>
          <a:xfrm>
            <a:off x="1714500" y="7302500"/>
            <a:ext cx="317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应用展示层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714500" y="7683500"/>
            <a:ext cx="1333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B/S架构免安装 | 网页即开即用 | 多终端适配 | 实时监控 | 数据报表 | 远程指令下发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762000" y="8636000"/>
            <a:ext cx="14732000" cy="12700"/>
          </a:xfrm>
          <a:prstGeom prst="rect">
            <a:avLst/>
          </a:prstGeom>
          <a:solidFill>
            <a:srgbClr val="E2E8F0"/>
          </a:solidFill>
          <a:ln/>
        </p:spPr>
      </p:sp>
      <p:sp>
        <p:nvSpPr>
          <p:cNvPr id="26" name="Text 24"/>
          <p:cNvSpPr/>
          <p:nvPr/>
        </p:nvSpPr>
        <p:spPr>
          <a:xfrm>
            <a:off x="762000" y="8737600"/>
            <a:ext cx="50800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北京一祺航科技有限公司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381000"/>
            <a:ext cx="127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航宝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762000" y="889000"/>
            <a:ext cx="889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600" spc="100" kern="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六大管理模块全景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762000" y="1587500"/>
            <a:ext cx="635000" cy="38100"/>
          </a:xfrm>
          <a:prstGeom prst="rect">
            <a:avLst/>
          </a:prstGeom>
          <a:solidFill>
            <a:srgbClr val="F59E0B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1968500"/>
            <a:ext cx="4699000" cy="3175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1143000" y="2286000"/>
            <a:ext cx="381000" cy="508000"/>
          </a:xfrm>
          <a:custGeom>
            <a:avLst/>
            <a:gdLst/>
            <a:ahLst/>
            <a:cxnLst/>
            <a:rect l="l" t="t" r="r" b="b"/>
            <a:pathLst>
              <a:path w="381000" h="508000">
                <a:moveTo>
                  <a:pt x="0" y="187127"/>
                </a:moveTo>
                <a:cubicBezTo>
                  <a:pt x="0" y="83741"/>
                  <a:pt x="85328" y="0"/>
                  <a:pt x="190500" y="0"/>
                </a:cubicBezTo>
                <a:cubicBezTo>
                  <a:pt x="295672" y="0"/>
                  <a:pt x="381000" y="83741"/>
                  <a:pt x="381000" y="187127"/>
                </a:cubicBezTo>
                <a:cubicBezTo>
                  <a:pt x="381000" y="305495"/>
                  <a:pt x="261739" y="447377"/>
                  <a:pt x="211931" y="501452"/>
                </a:cubicBezTo>
                <a:cubicBezTo>
                  <a:pt x="200223" y="514152"/>
                  <a:pt x="180677" y="514152"/>
                  <a:pt x="168970" y="501452"/>
                </a:cubicBezTo>
                <a:cubicBezTo>
                  <a:pt x="119162" y="447377"/>
                  <a:pt x="-99" y="305495"/>
                  <a:pt x="-99" y="187127"/>
                </a:cubicBezTo>
                <a:close/>
                <a:moveTo>
                  <a:pt x="190500" y="254000"/>
                </a:moveTo>
                <a:cubicBezTo>
                  <a:pt x="225547" y="254000"/>
                  <a:pt x="254000" y="225547"/>
                  <a:pt x="254000" y="190500"/>
                </a:cubicBezTo>
                <a:cubicBezTo>
                  <a:pt x="254000" y="155453"/>
                  <a:pt x="225547" y="127000"/>
                  <a:pt x="190500" y="127000"/>
                </a:cubicBezTo>
                <a:cubicBezTo>
                  <a:pt x="155453" y="127000"/>
                  <a:pt x="127000" y="155453"/>
                  <a:pt x="127000" y="190500"/>
                </a:cubicBezTo>
                <a:cubicBezTo>
                  <a:pt x="127000" y="225547"/>
                  <a:pt x="155453" y="254000"/>
                  <a:pt x="190500" y="254000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7" name="Text 5"/>
          <p:cNvSpPr/>
          <p:nvPr/>
        </p:nvSpPr>
        <p:spPr>
          <a:xfrm>
            <a:off x="1079500" y="2984500"/>
            <a:ext cx="4064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行程管理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079500" y="3492500"/>
            <a:ext cx="4064000" cy="139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北斗/GPS/GLONASS三模定位，实时位置与轨迹追踪，里程精确统计，任务调度与路径规划。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778500" y="1968500"/>
            <a:ext cx="4699000" cy="3175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096000" y="2286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/>
            </a:pathLst>
          </a:custGeom>
          <a:solidFill>
            <a:srgbClr val="F59E0B"/>
          </a:solidFill>
          <a:ln/>
        </p:spPr>
      </p:sp>
      <p:sp>
        <p:nvSpPr>
          <p:cNvPr id="11" name="Text 9"/>
          <p:cNvSpPr/>
          <p:nvPr/>
        </p:nvSpPr>
        <p:spPr>
          <a:xfrm>
            <a:off x="6096000" y="2984500"/>
            <a:ext cx="4064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能耗管理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096000" y="3492500"/>
            <a:ext cx="4064000" cy="139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油品全生命周期管理，高精度液位传感器精确到0.3mm，加油/漏油/偷油自动报警，平均节油10%+。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10795000" y="1968500"/>
            <a:ext cx="4699000" cy="3175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11112500" y="2286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cubicBezTo>
                  <a:pt x="258564" y="0"/>
                  <a:pt x="263128" y="992"/>
                  <a:pt x="267295" y="2877"/>
                </a:cubicBezTo>
                <a:lnTo>
                  <a:pt x="454223" y="82153"/>
                </a:lnTo>
                <a:cubicBezTo>
                  <a:pt x="476052" y="91380"/>
                  <a:pt x="492323" y="112911"/>
                  <a:pt x="492224" y="138906"/>
                </a:cubicBezTo>
                <a:cubicBezTo>
                  <a:pt x="491728" y="237331"/>
                  <a:pt x="451247" y="417413"/>
                  <a:pt x="280293" y="499269"/>
                </a:cubicBezTo>
                <a:cubicBezTo>
                  <a:pt x="263723" y="507206"/>
                  <a:pt x="244475" y="507206"/>
                  <a:pt x="227905" y="499269"/>
                </a:cubicBezTo>
                <a:cubicBezTo>
                  <a:pt x="56852" y="417413"/>
                  <a:pt x="16470" y="237331"/>
                  <a:pt x="15974" y="138906"/>
                </a:cubicBezTo>
                <a:cubicBezTo>
                  <a:pt x="15875" y="112911"/>
                  <a:pt x="32147" y="91380"/>
                  <a:pt x="53975" y="82153"/>
                </a:cubicBezTo>
                <a:lnTo>
                  <a:pt x="240804" y="2877"/>
                </a:lnTo>
                <a:cubicBezTo>
                  <a:pt x="244971" y="992"/>
                  <a:pt x="249436" y="0"/>
                  <a:pt x="254000" y="0"/>
                </a:cubicBezTo>
                <a:close/>
                <a:moveTo>
                  <a:pt x="254000" y="66278"/>
                </a:moveTo>
                <a:lnTo>
                  <a:pt x="254000" y="441424"/>
                </a:lnTo>
                <a:cubicBezTo>
                  <a:pt x="390922" y="375146"/>
                  <a:pt x="427732" y="228302"/>
                  <a:pt x="428625" y="140395"/>
                </a:cubicBezTo>
                <a:lnTo>
                  <a:pt x="254000" y="66377"/>
                </a:lnTo>
                <a:lnTo>
                  <a:pt x="254000" y="66377"/>
                </a:ln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15" name="Text 13"/>
          <p:cNvSpPr/>
          <p:nvPr/>
        </p:nvSpPr>
        <p:spPr>
          <a:xfrm>
            <a:off x="11112500" y="2984500"/>
            <a:ext cx="4064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安全管理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1112500" y="3492500"/>
            <a:ext cx="4064000" cy="139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车况安全/行车安全/加油安全/货物安全四维一体，超速/疲劳驾驶/超载自动报警，降低80%事故。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762000" y="5461000"/>
            <a:ext cx="4699000" cy="3175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1111250" y="5778500"/>
            <a:ext cx="444500" cy="508000"/>
          </a:xfrm>
          <a:custGeom>
            <a:avLst/>
            <a:gdLst/>
            <a:ahLst/>
            <a:cxnLst/>
            <a:rect l="l" t="t" r="r" b="b"/>
            <a:pathLst>
              <a:path w="444500" h="508000">
                <a:moveTo>
                  <a:pt x="115689" y="190500"/>
                </a:moveTo>
                <a:cubicBezTo>
                  <a:pt x="112713" y="180479"/>
                  <a:pt x="111125" y="169763"/>
                  <a:pt x="111125" y="158750"/>
                </a:cubicBezTo>
                <a:cubicBezTo>
                  <a:pt x="111125" y="97334"/>
                  <a:pt x="160834" y="47625"/>
                  <a:pt x="222250" y="47625"/>
                </a:cubicBezTo>
                <a:cubicBezTo>
                  <a:pt x="283666" y="47625"/>
                  <a:pt x="333375" y="97334"/>
                  <a:pt x="333375" y="158750"/>
                </a:cubicBezTo>
                <a:cubicBezTo>
                  <a:pt x="333375" y="169763"/>
                  <a:pt x="331788" y="180479"/>
                  <a:pt x="328811" y="190500"/>
                </a:cubicBezTo>
                <a:lnTo>
                  <a:pt x="258366" y="190500"/>
                </a:lnTo>
                <a:lnTo>
                  <a:pt x="282773" y="146546"/>
                </a:lnTo>
                <a:cubicBezTo>
                  <a:pt x="289123" y="135037"/>
                  <a:pt x="285055" y="120551"/>
                  <a:pt x="273546" y="114201"/>
                </a:cubicBezTo>
                <a:cubicBezTo>
                  <a:pt x="262037" y="107851"/>
                  <a:pt x="247551" y="111919"/>
                  <a:pt x="241201" y="123428"/>
                </a:cubicBezTo>
                <a:lnTo>
                  <a:pt x="203895" y="190599"/>
                </a:lnTo>
                <a:lnTo>
                  <a:pt x="115788" y="190599"/>
                </a:lnTo>
                <a:close/>
                <a:moveTo>
                  <a:pt x="127000" y="31750"/>
                </a:moveTo>
                <a:lnTo>
                  <a:pt x="63500" y="31750"/>
                </a:lnTo>
                <a:cubicBezTo>
                  <a:pt x="28476" y="31750"/>
                  <a:pt x="0" y="60226"/>
                  <a:pt x="0" y="95250"/>
                </a:cubicBezTo>
                <a:lnTo>
                  <a:pt x="0" y="412750"/>
                </a:lnTo>
                <a:cubicBezTo>
                  <a:pt x="0" y="447774"/>
                  <a:pt x="28476" y="476250"/>
                  <a:pt x="63500" y="476250"/>
                </a:cubicBezTo>
                <a:lnTo>
                  <a:pt x="381000" y="476250"/>
                </a:lnTo>
                <a:cubicBezTo>
                  <a:pt x="416024" y="476250"/>
                  <a:pt x="444500" y="447774"/>
                  <a:pt x="444500" y="412750"/>
                </a:cubicBezTo>
                <a:lnTo>
                  <a:pt x="444500" y="95250"/>
                </a:lnTo>
                <a:cubicBezTo>
                  <a:pt x="444500" y="60226"/>
                  <a:pt x="416024" y="31750"/>
                  <a:pt x="381000" y="31750"/>
                </a:cubicBezTo>
                <a:lnTo>
                  <a:pt x="317500" y="31750"/>
                </a:lnTo>
                <a:cubicBezTo>
                  <a:pt x="291009" y="11807"/>
                  <a:pt x="257969" y="0"/>
                  <a:pt x="222250" y="0"/>
                </a:cubicBezTo>
                <a:cubicBezTo>
                  <a:pt x="186531" y="0"/>
                  <a:pt x="153491" y="11807"/>
                  <a:pt x="127000" y="3175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9" name="Text 17"/>
          <p:cNvSpPr/>
          <p:nvPr/>
        </p:nvSpPr>
        <p:spPr>
          <a:xfrm>
            <a:off x="1079500" y="6477000"/>
            <a:ext cx="4064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载荷管理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79500" y="6985000"/>
            <a:ext cx="4064000" cy="139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载荷动态变化曲线，何时何地装/卸货一目了然，载荷与成本数字化关联，超载远程/本地报警。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778500" y="5461000"/>
            <a:ext cx="4699000" cy="3175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032500" y="5778500"/>
            <a:ext cx="635000" cy="508000"/>
          </a:xfrm>
          <a:custGeom>
            <a:avLst/>
            <a:gdLst/>
            <a:ahLst/>
            <a:cxnLst/>
            <a:rect l="l" t="t" r="r" b="b"/>
            <a:pathLst>
              <a:path w="635000" h="508000">
                <a:moveTo>
                  <a:pt x="134938" y="127000"/>
                </a:moveTo>
                <a:cubicBezTo>
                  <a:pt x="134938" y="61288"/>
                  <a:pt x="188288" y="7938"/>
                  <a:pt x="254000" y="7938"/>
                </a:cubicBezTo>
                <a:cubicBezTo>
                  <a:pt x="319712" y="7938"/>
                  <a:pt x="373063" y="61288"/>
                  <a:pt x="373063" y="127000"/>
                </a:cubicBezTo>
                <a:cubicBezTo>
                  <a:pt x="373063" y="192712"/>
                  <a:pt x="319712" y="246063"/>
                  <a:pt x="254000" y="246063"/>
                </a:cubicBezTo>
                <a:cubicBezTo>
                  <a:pt x="188288" y="246063"/>
                  <a:pt x="134938" y="192712"/>
                  <a:pt x="134938" y="127000"/>
                </a:cubicBezTo>
                <a:close/>
                <a:moveTo>
                  <a:pt x="47625" y="478532"/>
                </a:moveTo>
                <a:cubicBezTo>
                  <a:pt x="47625" y="380802"/>
                  <a:pt x="126802" y="301625"/>
                  <a:pt x="224532" y="301625"/>
                </a:cubicBezTo>
                <a:lnTo>
                  <a:pt x="283468" y="301625"/>
                </a:lnTo>
                <a:cubicBezTo>
                  <a:pt x="381198" y="301625"/>
                  <a:pt x="460375" y="380802"/>
                  <a:pt x="460375" y="478532"/>
                </a:cubicBezTo>
                <a:cubicBezTo>
                  <a:pt x="460375" y="494804"/>
                  <a:pt x="447179" y="508000"/>
                  <a:pt x="430907" y="508000"/>
                </a:cubicBezTo>
                <a:lnTo>
                  <a:pt x="77093" y="508000"/>
                </a:lnTo>
                <a:cubicBezTo>
                  <a:pt x="60821" y="508000"/>
                  <a:pt x="47625" y="494804"/>
                  <a:pt x="47625" y="478532"/>
                </a:cubicBezTo>
                <a:close/>
                <a:moveTo>
                  <a:pt x="607616" y="131663"/>
                </a:moveTo>
                <a:lnTo>
                  <a:pt x="528241" y="258663"/>
                </a:lnTo>
                <a:cubicBezTo>
                  <a:pt x="524073" y="265311"/>
                  <a:pt x="516930" y="269478"/>
                  <a:pt x="509091" y="269875"/>
                </a:cubicBezTo>
                <a:cubicBezTo>
                  <a:pt x="501253" y="270272"/>
                  <a:pt x="493713" y="266700"/>
                  <a:pt x="489049" y="260350"/>
                </a:cubicBezTo>
                <a:lnTo>
                  <a:pt x="441424" y="196850"/>
                </a:lnTo>
                <a:cubicBezTo>
                  <a:pt x="433487" y="186333"/>
                  <a:pt x="435670" y="171450"/>
                  <a:pt x="446187" y="163512"/>
                </a:cubicBezTo>
                <a:cubicBezTo>
                  <a:pt x="456704" y="155575"/>
                  <a:pt x="471587" y="157758"/>
                  <a:pt x="479524" y="168275"/>
                </a:cubicBezTo>
                <a:lnTo>
                  <a:pt x="506313" y="203994"/>
                </a:lnTo>
                <a:lnTo>
                  <a:pt x="567234" y="106462"/>
                </a:lnTo>
                <a:cubicBezTo>
                  <a:pt x="574179" y="95349"/>
                  <a:pt x="588863" y="91877"/>
                  <a:pt x="600075" y="98921"/>
                </a:cubicBezTo>
                <a:cubicBezTo>
                  <a:pt x="611287" y="105966"/>
                  <a:pt x="614660" y="120551"/>
                  <a:pt x="607616" y="131763"/>
                </a:cubicBezTo>
                <a:close/>
              </a:path>
            </a:pathLst>
          </a:custGeom>
          <a:solidFill>
            <a:srgbClr val="EC4899"/>
          </a:solidFill>
          <a:ln/>
        </p:spPr>
      </p:sp>
      <p:sp>
        <p:nvSpPr>
          <p:cNvPr id="23" name="Text 21"/>
          <p:cNvSpPr/>
          <p:nvPr/>
        </p:nvSpPr>
        <p:spPr>
          <a:xfrm>
            <a:off x="6096000" y="6477000"/>
            <a:ext cx="4064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驾驶行为分析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096000" y="6985000"/>
            <a:ext cx="4064000" cy="139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一人一卡身份识别，速度波动曲线分析驾驶习惯，驾驶行为画像支持保险评级与人员考核。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10795000" y="5461000"/>
            <a:ext cx="4699000" cy="31750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11207750" y="5778500"/>
            <a:ext cx="317500" cy="508000"/>
          </a:xfrm>
          <a:custGeom>
            <a:avLst/>
            <a:gdLst/>
            <a:ahLst/>
            <a:cxnLst/>
            <a:rect l="l" t="t" r="r" b="b"/>
            <a:pathLst>
              <a:path w="317500" h="508000">
                <a:moveTo>
                  <a:pt x="158750" y="0"/>
                </a:moveTo>
                <a:cubicBezTo>
                  <a:pt x="106164" y="0"/>
                  <a:pt x="63500" y="42664"/>
                  <a:pt x="63500" y="95250"/>
                </a:cubicBezTo>
                <a:lnTo>
                  <a:pt x="63500" y="258663"/>
                </a:lnTo>
                <a:cubicBezTo>
                  <a:pt x="34230" y="284758"/>
                  <a:pt x="15875" y="322858"/>
                  <a:pt x="15875" y="365125"/>
                </a:cubicBezTo>
                <a:cubicBezTo>
                  <a:pt x="15875" y="444004"/>
                  <a:pt x="79871" y="508000"/>
                  <a:pt x="158750" y="508000"/>
                </a:cubicBezTo>
                <a:cubicBezTo>
                  <a:pt x="237629" y="508000"/>
                  <a:pt x="301625" y="444004"/>
                  <a:pt x="301625" y="365125"/>
                </a:cubicBezTo>
                <a:cubicBezTo>
                  <a:pt x="301625" y="322858"/>
                  <a:pt x="283270" y="284758"/>
                  <a:pt x="254000" y="258663"/>
                </a:cubicBezTo>
                <a:lnTo>
                  <a:pt x="254000" y="95250"/>
                </a:lnTo>
                <a:cubicBezTo>
                  <a:pt x="254000" y="42664"/>
                  <a:pt x="211336" y="0"/>
                  <a:pt x="158750" y="0"/>
                </a:cubicBezTo>
                <a:close/>
                <a:moveTo>
                  <a:pt x="222250" y="365125"/>
                </a:moveTo>
                <a:cubicBezTo>
                  <a:pt x="222250" y="400149"/>
                  <a:pt x="193774" y="428625"/>
                  <a:pt x="158750" y="428625"/>
                </a:cubicBezTo>
                <a:cubicBezTo>
                  <a:pt x="123726" y="428625"/>
                  <a:pt x="95250" y="400149"/>
                  <a:pt x="95250" y="365125"/>
                </a:cubicBezTo>
                <a:cubicBezTo>
                  <a:pt x="95250" y="338435"/>
                  <a:pt x="111621" y="315615"/>
                  <a:pt x="134938" y="306288"/>
                </a:cubicBezTo>
                <a:lnTo>
                  <a:pt x="134938" y="214313"/>
                </a:lnTo>
                <a:cubicBezTo>
                  <a:pt x="134938" y="201116"/>
                  <a:pt x="145554" y="190500"/>
                  <a:pt x="158750" y="190500"/>
                </a:cubicBezTo>
                <a:cubicBezTo>
                  <a:pt x="171946" y="190500"/>
                  <a:pt x="182563" y="201116"/>
                  <a:pt x="182563" y="214313"/>
                </a:cubicBezTo>
                <a:lnTo>
                  <a:pt x="182563" y="306288"/>
                </a:lnTo>
                <a:cubicBezTo>
                  <a:pt x="205879" y="315714"/>
                  <a:pt x="222250" y="338534"/>
                  <a:pt x="222250" y="365125"/>
                </a:cubicBezTo>
                <a:close/>
              </a:path>
            </a:pathLst>
          </a:custGeom>
          <a:solidFill>
            <a:srgbClr val="06B6D4"/>
          </a:solidFill>
          <a:ln/>
        </p:spPr>
      </p:sp>
      <p:sp>
        <p:nvSpPr>
          <p:cNvPr id="27" name="Text 25"/>
          <p:cNvSpPr/>
          <p:nvPr/>
        </p:nvSpPr>
        <p:spPr>
          <a:xfrm>
            <a:off x="11112500" y="6477000"/>
            <a:ext cx="4064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环境感知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1112500" y="6985000"/>
            <a:ext cx="4064000" cy="139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路线/温度/风速等环境数据采集，车况状态分析，维修保养智能提示，全维度车辆健康管理。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762000" y="8636000"/>
            <a:ext cx="14732000" cy="12700"/>
          </a:xfrm>
          <a:prstGeom prst="rect">
            <a:avLst/>
          </a:prstGeom>
          <a:solidFill>
            <a:srgbClr val="E2E8F0"/>
          </a:solidFill>
          <a:ln/>
        </p:spPr>
      </p:sp>
      <p:sp>
        <p:nvSpPr>
          <p:cNvPr id="30" name="Text 28"/>
          <p:cNvSpPr/>
          <p:nvPr/>
        </p:nvSpPr>
        <p:spPr>
          <a:xfrm>
            <a:off x="762000" y="8737600"/>
            <a:ext cx="50800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北京一祺航科技有限公司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18000" y="1270000"/>
            <a:ext cx="7620000" cy="6350000"/>
          </a:xfrm>
          <a:prstGeom prst="ellipse">
            <a:avLst/>
          </a:prstGeom>
          <a:gradFill rotWithShape="1" flip="none">
            <a:gsLst>
              <a:gs pos="0">
                <a:srgbClr val="F59E0B">
                  <a:alpha val="5000"/>
                </a:srgbClr>
              </a:gs>
              <a:gs pos="100000">
                <a:srgbClr val="0F172A">
                  <a:alpha val="0"/>
                </a:srgbClr>
              </a:gs>
            </a:gsLst>
            <a:path path="circle"/>
          </a:gradFill>
          <a:ln/>
        </p:spPr>
      </p:sp>
      <p:pic>
        <p:nvPicPr>
          <p:cNvPr id="3" name="Image 0" descr="https://kimi-img.moonshot.cn/pub/slides/okc/p66wxhaay6q4m/mnt/agents/output/images/2_Futuristic_Digital_Car_Dashboard.png">    </p:cNvPr>
          <p:cNvPicPr>
            <a:picLocks noChangeAspect="1"/>
          </p:cNvPicPr>
          <p:nvPr/>
        </p:nvPicPr>
        <p:blipFill>
          <a:blip r:embed="rId1">
            <a:alphaModFix amt="15000"/>
          </a:blip>
          <a:srcRect l="1444" r="1444" t="0" b="0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0F172A">
                  <a:alpha val="87000"/>
                </a:srgbClr>
              </a:gs>
              <a:gs pos="60000">
                <a:srgbClr val="0F172A">
                  <a:alpha val="80000"/>
                </a:srgbClr>
              </a:gs>
              <a:gs pos="100000">
                <a:srgbClr val="0F172A">
                  <a:alpha val="27000"/>
                </a:srgbClr>
              </a:gs>
            </a:gsLst>
            <a:lin ang="0" scaled="1"/>
          </a:gradFill>
          <a:ln/>
        </p:spPr>
      </p:sp>
      <p:sp>
        <p:nvSpPr>
          <p:cNvPr id="5" name="Text 2"/>
          <p:cNvSpPr/>
          <p:nvPr/>
        </p:nvSpPr>
        <p:spPr>
          <a:xfrm>
            <a:off x="1016000" y="2286000"/>
            <a:ext cx="5080000" cy="2540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0" dirty="0">
                <a:solidFill>
                  <a:srgbClr val="F1F5F9">
                    <a:alpha val="10196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4000" dirty="0"/>
          </a:p>
        </p:txBody>
      </p:sp>
      <p:sp>
        <p:nvSpPr>
          <p:cNvPr id="6" name="Text 3"/>
          <p:cNvSpPr/>
          <p:nvPr/>
        </p:nvSpPr>
        <p:spPr>
          <a:xfrm>
            <a:off x="6604000" y="3365500"/>
            <a:ext cx="3048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300" spc="400" kern="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 03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620000" y="3810000"/>
            <a:ext cx="1016000" cy="38100"/>
          </a:xfrm>
          <a:prstGeom prst="rect">
            <a:avLst/>
          </a:prstGeom>
          <a:solidFill>
            <a:srgbClr val="F59E0B"/>
          </a:solidFill>
          <a:ln/>
        </p:spPr>
      </p:sp>
      <p:sp>
        <p:nvSpPr>
          <p:cNvPr id="8" name="Text 5"/>
          <p:cNvSpPr/>
          <p:nvPr/>
        </p:nvSpPr>
        <p:spPr>
          <a:xfrm>
            <a:off x="4953000" y="4064000"/>
            <a:ext cx="635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4400" spc="200" kern="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核心功能</a:t>
            </a:r>
            <a:endParaRPr lang="en-US" sz="4400" dirty="0"/>
          </a:p>
        </p:txBody>
      </p:sp>
      <p:sp>
        <p:nvSpPr>
          <p:cNvPr id="9" name="Text 6"/>
          <p:cNvSpPr/>
          <p:nvPr/>
        </p:nvSpPr>
        <p:spPr>
          <a:xfrm>
            <a:off x="4318000" y="5016500"/>
            <a:ext cx="7620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从数据采集到智能决策的完整闭环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381000"/>
            <a:ext cx="127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航宝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762000" y="889000"/>
            <a:ext cx="1016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600" spc="100" kern="0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智能能耗管理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762000" y="1549400"/>
            <a:ext cx="635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每一滴油都有迹可循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762000" y="1968500"/>
            <a:ext cx="635000" cy="38100"/>
          </a:xfrm>
          <a:prstGeom prst="rect">
            <a:avLst/>
          </a:prstGeom>
          <a:solidFill>
            <a:srgbClr val="F59E0B"/>
          </a:solidFill>
          <a:ln/>
        </p:spPr>
      </p:sp>
      <p:pic>
        <p:nvPicPr>
          <p:cNvPr id="6" name="Image 0" descr="https://kimi-img.moonshot.cn/pub/slides/okc/p66wxhaay6q4m/mnt/agents/output/images/4_Close_up_Digital_Car_Fuel_Gauge_Stock.png">    </p:cNvPr>
          <p:cNvPicPr>
            <a:picLocks noChangeAspect="1"/>
          </p:cNvPicPr>
          <p:nvPr/>
        </p:nvPicPr>
        <p:blipFill>
          <a:blip r:embed="rId1"/>
          <a:srcRect l="10981" r="10981" t="0" b="0"/>
          <a:stretch/>
        </p:blipFill>
        <p:spPr>
          <a:xfrm>
            <a:off x="762000" y="2286000"/>
            <a:ext cx="6350000" cy="58420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762000" y="6604000"/>
            <a:ext cx="6350000" cy="1524000"/>
          </a:xfrm>
          <a:prstGeom prst="rect">
            <a:avLst/>
          </a:prstGeom>
          <a:gradFill rotWithShape="1" flip="none">
            <a:gsLst>
              <a:gs pos="0">
                <a:srgbClr val="0F172A">
                  <a:alpha val="0"/>
                </a:srgbClr>
              </a:gs>
              <a:gs pos="100000">
                <a:srgbClr val="0F172A">
                  <a:alpha val="80000"/>
                </a:srgbClr>
              </a:gs>
            </a:gsLst>
            <a:lin ang="5400000" scaled="1"/>
          </a:gradFill>
          <a:ln/>
        </p:spPr>
      </p:sp>
      <p:sp>
        <p:nvSpPr>
          <p:cNvPr id="8" name="Text 5"/>
          <p:cNvSpPr/>
          <p:nvPr/>
        </p:nvSpPr>
        <p:spPr>
          <a:xfrm>
            <a:off x="1143000" y="7048500"/>
            <a:ext cx="2540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5600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10%+</a:t>
            </a:r>
            <a:endParaRPr lang="en-US" sz="6000" dirty="0"/>
          </a:p>
        </p:txBody>
      </p:sp>
      <p:sp>
        <p:nvSpPr>
          <p:cNvPr id="9" name="Text 6"/>
          <p:cNvSpPr/>
          <p:nvPr/>
        </p:nvSpPr>
        <p:spPr>
          <a:xfrm>
            <a:off x="1143000" y="7937500"/>
            <a:ext cx="254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平均节油率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620000" y="2413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0" y="203200"/>
                </a:moveTo>
                <a:cubicBezTo>
                  <a:pt x="0" y="91051"/>
                  <a:pt x="91051" y="0"/>
                  <a:pt x="203200" y="0"/>
                </a:cubicBezTo>
                <a:cubicBezTo>
                  <a:pt x="315349" y="0"/>
                  <a:pt x="406400" y="91051"/>
                  <a:pt x="406400" y="203200"/>
                </a:cubicBezTo>
                <a:cubicBezTo>
                  <a:pt x="406400" y="315349"/>
                  <a:pt x="315349" y="406400"/>
                  <a:pt x="203200" y="406400"/>
                </a:cubicBezTo>
                <a:cubicBezTo>
                  <a:pt x="91051" y="406400"/>
                  <a:pt x="0" y="315349"/>
                  <a:pt x="0" y="203200"/>
                </a:cubicBezTo>
                <a:close/>
                <a:moveTo>
                  <a:pt x="228600" y="76200"/>
                </a:moveTo>
                <a:cubicBezTo>
                  <a:pt x="228600" y="62181"/>
                  <a:pt x="217219" y="50800"/>
                  <a:pt x="203200" y="50800"/>
                </a:cubicBezTo>
                <a:cubicBezTo>
                  <a:pt x="189181" y="50800"/>
                  <a:pt x="177800" y="62181"/>
                  <a:pt x="177800" y="76200"/>
                </a:cubicBezTo>
                <a:cubicBezTo>
                  <a:pt x="177800" y="90219"/>
                  <a:pt x="189181" y="101600"/>
                  <a:pt x="203200" y="101600"/>
                </a:cubicBezTo>
                <a:cubicBezTo>
                  <a:pt x="217219" y="101600"/>
                  <a:pt x="228600" y="90219"/>
                  <a:pt x="228600" y="76200"/>
                </a:cubicBezTo>
                <a:close/>
                <a:moveTo>
                  <a:pt x="203200" y="330200"/>
                </a:moveTo>
                <a:cubicBezTo>
                  <a:pt x="231219" y="330200"/>
                  <a:pt x="254000" y="307419"/>
                  <a:pt x="254000" y="279400"/>
                </a:cubicBezTo>
                <a:cubicBezTo>
                  <a:pt x="254000" y="266541"/>
                  <a:pt x="249237" y="254714"/>
                  <a:pt x="241300" y="245824"/>
                </a:cubicBezTo>
                <a:lnTo>
                  <a:pt x="296466" y="135572"/>
                </a:lnTo>
                <a:cubicBezTo>
                  <a:pt x="301149" y="126127"/>
                  <a:pt x="297339" y="114697"/>
                  <a:pt x="287973" y="110014"/>
                </a:cubicBezTo>
                <a:cubicBezTo>
                  <a:pt x="278606" y="105331"/>
                  <a:pt x="267097" y="109141"/>
                  <a:pt x="262414" y="118507"/>
                </a:cubicBezTo>
                <a:lnTo>
                  <a:pt x="207248" y="228759"/>
                </a:lnTo>
                <a:cubicBezTo>
                  <a:pt x="205899" y="228679"/>
                  <a:pt x="204549" y="228600"/>
                  <a:pt x="203200" y="228600"/>
                </a:cubicBezTo>
                <a:cubicBezTo>
                  <a:pt x="175181" y="228600"/>
                  <a:pt x="152400" y="251381"/>
                  <a:pt x="152400" y="279400"/>
                </a:cubicBezTo>
                <a:cubicBezTo>
                  <a:pt x="152400" y="307419"/>
                  <a:pt x="175181" y="330200"/>
                  <a:pt x="203200" y="330200"/>
                </a:cubicBezTo>
                <a:close/>
                <a:moveTo>
                  <a:pt x="139700" y="114300"/>
                </a:moveTo>
                <a:cubicBezTo>
                  <a:pt x="139700" y="100281"/>
                  <a:pt x="128319" y="88900"/>
                  <a:pt x="114300" y="88900"/>
                </a:cubicBezTo>
                <a:cubicBezTo>
                  <a:pt x="100281" y="88900"/>
                  <a:pt x="88900" y="100281"/>
                  <a:pt x="88900" y="114300"/>
                </a:cubicBezTo>
                <a:cubicBezTo>
                  <a:pt x="88900" y="128319"/>
                  <a:pt x="100281" y="139700"/>
                  <a:pt x="114300" y="139700"/>
                </a:cubicBezTo>
                <a:cubicBezTo>
                  <a:pt x="128319" y="139700"/>
                  <a:pt x="139700" y="128319"/>
                  <a:pt x="139700" y="114300"/>
                </a:cubicBezTo>
                <a:close/>
                <a:moveTo>
                  <a:pt x="76200" y="228600"/>
                </a:moveTo>
                <a:cubicBezTo>
                  <a:pt x="90219" y="228600"/>
                  <a:pt x="101600" y="217219"/>
                  <a:pt x="101600" y="203200"/>
                </a:cubicBezTo>
                <a:cubicBezTo>
                  <a:pt x="101600" y="189181"/>
                  <a:pt x="90219" y="177800"/>
                  <a:pt x="76200" y="177800"/>
                </a:cubicBezTo>
                <a:cubicBezTo>
                  <a:pt x="62181" y="177800"/>
                  <a:pt x="50800" y="189181"/>
                  <a:pt x="50800" y="203200"/>
                </a:cubicBezTo>
                <a:cubicBezTo>
                  <a:pt x="50800" y="217219"/>
                  <a:pt x="62181" y="228600"/>
                  <a:pt x="76200" y="228600"/>
                </a:cubicBezTo>
                <a:close/>
                <a:moveTo>
                  <a:pt x="355600" y="203200"/>
                </a:moveTo>
                <a:cubicBezTo>
                  <a:pt x="355600" y="189181"/>
                  <a:pt x="344219" y="177800"/>
                  <a:pt x="330200" y="177800"/>
                </a:cubicBezTo>
                <a:cubicBezTo>
                  <a:pt x="316181" y="177800"/>
                  <a:pt x="304800" y="189181"/>
                  <a:pt x="304800" y="203200"/>
                </a:cubicBezTo>
                <a:cubicBezTo>
                  <a:pt x="304800" y="217219"/>
                  <a:pt x="316181" y="228600"/>
                  <a:pt x="330200" y="228600"/>
                </a:cubicBezTo>
                <a:cubicBezTo>
                  <a:pt x="344219" y="228600"/>
                  <a:pt x="355600" y="217219"/>
                  <a:pt x="355600" y="203200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11" name="Text 8"/>
          <p:cNvSpPr/>
          <p:nvPr/>
        </p:nvSpPr>
        <p:spPr>
          <a:xfrm>
            <a:off x="8191500" y="2413000"/>
            <a:ext cx="508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高精度液位传感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8191500" y="2857500"/>
            <a:ext cx="6858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精确测量0.3mm液面变化，数字化油表精确到升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645400" y="3619500"/>
            <a:ext cx="355600" cy="406400"/>
          </a:xfrm>
          <a:custGeom>
            <a:avLst/>
            <a:gdLst/>
            <a:ahLst/>
            <a:cxnLst/>
            <a:rect l="l" t="t" r="r" b="b"/>
            <a:pathLst>
              <a:path w="355600" h="406400">
                <a:moveTo>
                  <a:pt x="177800" y="0"/>
                </a:moveTo>
                <a:cubicBezTo>
                  <a:pt x="163751" y="0"/>
                  <a:pt x="152400" y="11351"/>
                  <a:pt x="152400" y="25400"/>
                </a:cubicBezTo>
                <a:lnTo>
                  <a:pt x="152400" y="27940"/>
                </a:lnTo>
                <a:cubicBezTo>
                  <a:pt x="94456" y="39688"/>
                  <a:pt x="50800" y="90964"/>
                  <a:pt x="50800" y="152400"/>
                </a:cubicBezTo>
                <a:lnTo>
                  <a:pt x="50800" y="169624"/>
                </a:lnTo>
                <a:cubicBezTo>
                  <a:pt x="50800" y="207804"/>
                  <a:pt x="37783" y="244872"/>
                  <a:pt x="13970" y="274717"/>
                </a:cubicBezTo>
                <a:lnTo>
                  <a:pt x="6191" y="284401"/>
                </a:lnTo>
                <a:cubicBezTo>
                  <a:pt x="2143" y="289401"/>
                  <a:pt x="0" y="295592"/>
                  <a:pt x="0" y="302022"/>
                </a:cubicBezTo>
                <a:cubicBezTo>
                  <a:pt x="0" y="317579"/>
                  <a:pt x="12621" y="330200"/>
                  <a:pt x="28178" y="330200"/>
                </a:cubicBezTo>
                <a:lnTo>
                  <a:pt x="327343" y="330200"/>
                </a:lnTo>
                <a:cubicBezTo>
                  <a:pt x="342900" y="330200"/>
                  <a:pt x="355521" y="317579"/>
                  <a:pt x="355521" y="302022"/>
                </a:cubicBezTo>
                <a:cubicBezTo>
                  <a:pt x="355521" y="295592"/>
                  <a:pt x="353378" y="289401"/>
                  <a:pt x="349329" y="284401"/>
                </a:cubicBezTo>
                <a:lnTo>
                  <a:pt x="341551" y="274717"/>
                </a:lnTo>
                <a:cubicBezTo>
                  <a:pt x="317818" y="244872"/>
                  <a:pt x="304800" y="207804"/>
                  <a:pt x="304800" y="169624"/>
                </a:cubicBezTo>
                <a:lnTo>
                  <a:pt x="304800" y="152400"/>
                </a:lnTo>
                <a:cubicBezTo>
                  <a:pt x="304800" y="90964"/>
                  <a:pt x="261144" y="39688"/>
                  <a:pt x="203200" y="27940"/>
                </a:cubicBezTo>
                <a:lnTo>
                  <a:pt x="203200" y="25400"/>
                </a:lnTo>
                <a:cubicBezTo>
                  <a:pt x="203200" y="11351"/>
                  <a:pt x="191849" y="0"/>
                  <a:pt x="177800" y="0"/>
                </a:cubicBezTo>
                <a:close/>
                <a:moveTo>
                  <a:pt x="128588" y="368300"/>
                </a:moveTo>
                <a:cubicBezTo>
                  <a:pt x="134223" y="390208"/>
                  <a:pt x="154146" y="406400"/>
                  <a:pt x="177800" y="406400"/>
                </a:cubicBezTo>
                <a:cubicBezTo>
                  <a:pt x="201454" y="406400"/>
                  <a:pt x="221377" y="390208"/>
                  <a:pt x="227013" y="368300"/>
                </a:cubicBezTo>
                <a:lnTo>
                  <a:pt x="128588" y="368300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14" name="Text 11"/>
          <p:cNvSpPr/>
          <p:nvPr/>
        </p:nvSpPr>
        <p:spPr>
          <a:xfrm>
            <a:off x="8191500" y="3619500"/>
            <a:ext cx="508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异常自动报警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8191500" y="4064000"/>
            <a:ext cx="6858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加油、漏油、偷油实时短信报警，异常一目了然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620000" y="4826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50800"/>
                </a:moveTo>
                <a:cubicBezTo>
                  <a:pt x="50800" y="36751"/>
                  <a:pt x="39449" y="25400"/>
                  <a:pt x="25400" y="25400"/>
                </a:cubicBezTo>
                <a:cubicBezTo>
                  <a:pt x="11351" y="25400"/>
                  <a:pt x="0" y="36751"/>
                  <a:pt x="0" y="50800"/>
                </a:cubicBezTo>
                <a:lnTo>
                  <a:pt x="0" y="317500"/>
                </a:lnTo>
                <a:cubicBezTo>
                  <a:pt x="0" y="352584"/>
                  <a:pt x="28416" y="381000"/>
                  <a:pt x="63500" y="381000"/>
                </a:cubicBezTo>
                <a:lnTo>
                  <a:pt x="381000" y="381000"/>
                </a:lnTo>
                <a:cubicBezTo>
                  <a:pt x="395049" y="381000"/>
                  <a:pt x="406400" y="369649"/>
                  <a:pt x="406400" y="355600"/>
                </a:cubicBezTo>
                <a:cubicBezTo>
                  <a:pt x="406400" y="341551"/>
                  <a:pt x="395049" y="330200"/>
                  <a:pt x="381000" y="330200"/>
                </a:cubicBezTo>
                <a:lnTo>
                  <a:pt x="63500" y="330200"/>
                </a:lnTo>
                <a:cubicBezTo>
                  <a:pt x="56515" y="330200"/>
                  <a:pt x="50800" y="324485"/>
                  <a:pt x="50800" y="317500"/>
                </a:cubicBezTo>
                <a:lnTo>
                  <a:pt x="50800" y="50800"/>
                </a:lnTo>
                <a:close/>
                <a:moveTo>
                  <a:pt x="373539" y="119539"/>
                </a:moveTo>
                <a:cubicBezTo>
                  <a:pt x="383461" y="109617"/>
                  <a:pt x="383461" y="93504"/>
                  <a:pt x="373539" y="83582"/>
                </a:cubicBezTo>
                <a:cubicBezTo>
                  <a:pt x="363617" y="73660"/>
                  <a:pt x="347504" y="73660"/>
                  <a:pt x="337582" y="83582"/>
                </a:cubicBezTo>
                <a:lnTo>
                  <a:pt x="254000" y="167243"/>
                </a:lnTo>
                <a:lnTo>
                  <a:pt x="208439" y="121761"/>
                </a:lnTo>
                <a:cubicBezTo>
                  <a:pt x="198517" y="111839"/>
                  <a:pt x="182404" y="111839"/>
                  <a:pt x="172482" y="121761"/>
                </a:cubicBezTo>
                <a:lnTo>
                  <a:pt x="96282" y="197961"/>
                </a:lnTo>
                <a:cubicBezTo>
                  <a:pt x="86360" y="207883"/>
                  <a:pt x="86360" y="223996"/>
                  <a:pt x="96282" y="233918"/>
                </a:cubicBezTo>
                <a:cubicBezTo>
                  <a:pt x="106204" y="243840"/>
                  <a:pt x="122317" y="243840"/>
                  <a:pt x="132239" y="233918"/>
                </a:cubicBezTo>
                <a:lnTo>
                  <a:pt x="190500" y="175657"/>
                </a:lnTo>
                <a:lnTo>
                  <a:pt x="236061" y="221218"/>
                </a:lnTo>
                <a:cubicBezTo>
                  <a:pt x="245983" y="231140"/>
                  <a:pt x="262096" y="231140"/>
                  <a:pt x="272018" y="221218"/>
                </a:cubicBezTo>
                <a:lnTo>
                  <a:pt x="373618" y="119618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17" name="Text 14"/>
          <p:cNvSpPr/>
          <p:nvPr/>
        </p:nvSpPr>
        <p:spPr>
          <a:xfrm>
            <a:off x="8191500" y="4826000"/>
            <a:ext cx="508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油耗曲线完整记录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8191500" y="5270500"/>
            <a:ext cx="6858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三个月油量消耗过程图形化展示，洞察每一升油的去向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7670800" y="6032500"/>
            <a:ext cx="304800" cy="406400"/>
          </a:xfrm>
          <a:custGeom>
            <a:avLst/>
            <a:gdLst/>
            <a:ahLst/>
            <a:cxnLst/>
            <a:rect l="l" t="t" r="r" b="b"/>
            <a:pathLst>
              <a:path w="304800" h="406400">
                <a:moveTo>
                  <a:pt x="0" y="50800"/>
                </a:moveTo>
                <a:cubicBezTo>
                  <a:pt x="0" y="22781"/>
                  <a:pt x="22781" y="0"/>
                  <a:pt x="50800" y="0"/>
                </a:cubicBezTo>
                <a:lnTo>
                  <a:pt x="169466" y="0"/>
                </a:lnTo>
                <a:cubicBezTo>
                  <a:pt x="182959" y="0"/>
                  <a:pt x="195898" y="5318"/>
                  <a:pt x="205423" y="14843"/>
                </a:cubicBezTo>
                <a:lnTo>
                  <a:pt x="289957" y="99457"/>
                </a:lnTo>
                <a:cubicBezTo>
                  <a:pt x="299482" y="108982"/>
                  <a:pt x="304800" y="121920"/>
                  <a:pt x="304800" y="135414"/>
                </a:cubicBezTo>
                <a:lnTo>
                  <a:pt x="304800" y="355600"/>
                </a:lnTo>
                <a:cubicBezTo>
                  <a:pt x="304800" y="383619"/>
                  <a:pt x="282019" y="406400"/>
                  <a:pt x="254000" y="406400"/>
                </a:cubicBezTo>
                <a:lnTo>
                  <a:pt x="50800" y="406400"/>
                </a:lnTo>
                <a:cubicBezTo>
                  <a:pt x="22781" y="406400"/>
                  <a:pt x="0" y="383619"/>
                  <a:pt x="0" y="355600"/>
                </a:cubicBezTo>
                <a:lnTo>
                  <a:pt x="0" y="50800"/>
                </a:lnTo>
                <a:close/>
                <a:moveTo>
                  <a:pt x="165100" y="46434"/>
                </a:moveTo>
                <a:lnTo>
                  <a:pt x="165100" y="120650"/>
                </a:lnTo>
                <a:cubicBezTo>
                  <a:pt x="165100" y="131207"/>
                  <a:pt x="173593" y="139700"/>
                  <a:pt x="184150" y="139700"/>
                </a:cubicBezTo>
                <a:lnTo>
                  <a:pt x="258366" y="139700"/>
                </a:lnTo>
                <a:lnTo>
                  <a:pt x="165100" y="46434"/>
                </a:lnTo>
                <a:close/>
                <a:moveTo>
                  <a:pt x="50800" y="69850"/>
                </a:moveTo>
                <a:cubicBezTo>
                  <a:pt x="50800" y="80407"/>
                  <a:pt x="59293" y="88900"/>
                  <a:pt x="69850" y="88900"/>
                </a:cubicBezTo>
                <a:lnTo>
                  <a:pt x="107950" y="88900"/>
                </a:lnTo>
                <a:cubicBezTo>
                  <a:pt x="118507" y="88900"/>
                  <a:pt x="127000" y="80407"/>
                  <a:pt x="127000" y="69850"/>
                </a:cubicBezTo>
                <a:cubicBezTo>
                  <a:pt x="127000" y="59293"/>
                  <a:pt x="118507" y="50800"/>
                  <a:pt x="107950" y="50800"/>
                </a:cubicBezTo>
                <a:lnTo>
                  <a:pt x="69850" y="50800"/>
                </a:lnTo>
                <a:cubicBezTo>
                  <a:pt x="59293" y="50800"/>
                  <a:pt x="50800" y="59293"/>
                  <a:pt x="50800" y="69850"/>
                </a:cubicBezTo>
                <a:close/>
                <a:moveTo>
                  <a:pt x="50800" y="146050"/>
                </a:moveTo>
                <a:cubicBezTo>
                  <a:pt x="50800" y="156607"/>
                  <a:pt x="59293" y="165100"/>
                  <a:pt x="69850" y="165100"/>
                </a:cubicBezTo>
                <a:lnTo>
                  <a:pt x="107950" y="165100"/>
                </a:lnTo>
                <a:cubicBezTo>
                  <a:pt x="118507" y="165100"/>
                  <a:pt x="127000" y="156607"/>
                  <a:pt x="127000" y="146050"/>
                </a:cubicBezTo>
                <a:cubicBezTo>
                  <a:pt x="127000" y="135493"/>
                  <a:pt x="118507" y="127000"/>
                  <a:pt x="107950" y="127000"/>
                </a:cubicBezTo>
                <a:lnTo>
                  <a:pt x="69850" y="127000"/>
                </a:lnTo>
                <a:cubicBezTo>
                  <a:pt x="59293" y="127000"/>
                  <a:pt x="50800" y="135493"/>
                  <a:pt x="50800" y="146050"/>
                </a:cubicBezTo>
                <a:close/>
                <a:moveTo>
                  <a:pt x="139700" y="206375"/>
                </a:moveTo>
                <a:lnTo>
                  <a:pt x="139700" y="209550"/>
                </a:lnTo>
                <a:cubicBezTo>
                  <a:pt x="116840" y="209788"/>
                  <a:pt x="98425" y="228362"/>
                  <a:pt x="98425" y="251222"/>
                </a:cubicBezTo>
                <a:cubicBezTo>
                  <a:pt x="98425" y="271621"/>
                  <a:pt x="113109" y="289004"/>
                  <a:pt x="133271" y="292338"/>
                </a:cubicBezTo>
                <a:lnTo>
                  <a:pt x="166370" y="297894"/>
                </a:lnTo>
                <a:cubicBezTo>
                  <a:pt x="171133" y="298688"/>
                  <a:pt x="174625" y="302816"/>
                  <a:pt x="174625" y="307658"/>
                </a:cubicBezTo>
                <a:cubicBezTo>
                  <a:pt x="174625" y="313134"/>
                  <a:pt x="170180" y="317579"/>
                  <a:pt x="164703" y="317579"/>
                </a:cubicBezTo>
                <a:lnTo>
                  <a:pt x="120650" y="317500"/>
                </a:lnTo>
                <a:cubicBezTo>
                  <a:pt x="111919" y="317500"/>
                  <a:pt x="104775" y="324644"/>
                  <a:pt x="104775" y="333375"/>
                </a:cubicBezTo>
                <a:cubicBezTo>
                  <a:pt x="104775" y="342106"/>
                  <a:pt x="111919" y="349250"/>
                  <a:pt x="120650" y="349250"/>
                </a:cubicBezTo>
                <a:lnTo>
                  <a:pt x="139700" y="349250"/>
                </a:lnTo>
                <a:lnTo>
                  <a:pt x="139700" y="352425"/>
                </a:lnTo>
                <a:cubicBezTo>
                  <a:pt x="139700" y="361156"/>
                  <a:pt x="146844" y="368300"/>
                  <a:pt x="155575" y="368300"/>
                </a:cubicBezTo>
                <a:cubicBezTo>
                  <a:pt x="164306" y="368300"/>
                  <a:pt x="171450" y="361156"/>
                  <a:pt x="171450" y="352425"/>
                </a:cubicBezTo>
                <a:lnTo>
                  <a:pt x="171450" y="348694"/>
                </a:lnTo>
                <a:cubicBezTo>
                  <a:pt x="191294" y="345440"/>
                  <a:pt x="206375" y="328295"/>
                  <a:pt x="206375" y="307578"/>
                </a:cubicBezTo>
                <a:cubicBezTo>
                  <a:pt x="206375" y="287179"/>
                  <a:pt x="191691" y="269796"/>
                  <a:pt x="171529" y="266462"/>
                </a:cubicBezTo>
                <a:lnTo>
                  <a:pt x="138430" y="260906"/>
                </a:lnTo>
                <a:cubicBezTo>
                  <a:pt x="133667" y="260112"/>
                  <a:pt x="130175" y="255984"/>
                  <a:pt x="130175" y="251142"/>
                </a:cubicBezTo>
                <a:cubicBezTo>
                  <a:pt x="130175" y="245666"/>
                  <a:pt x="134620" y="241221"/>
                  <a:pt x="140097" y="241221"/>
                </a:cubicBezTo>
                <a:lnTo>
                  <a:pt x="177800" y="241221"/>
                </a:lnTo>
                <a:cubicBezTo>
                  <a:pt x="186531" y="241221"/>
                  <a:pt x="193675" y="234077"/>
                  <a:pt x="193675" y="225346"/>
                </a:cubicBezTo>
                <a:cubicBezTo>
                  <a:pt x="193675" y="216614"/>
                  <a:pt x="186531" y="209471"/>
                  <a:pt x="177800" y="209471"/>
                </a:cubicBezTo>
                <a:lnTo>
                  <a:pt x="171450" y="209471"/>
                </a:lnTo>
                <a:lnTo>
                  <a:pt x="171450" y="206296"/>
                </a:lnTo>
                <a:cubicBezTo>
                  <a:pt x="171450" y="197564"/>
                  <a:pt x="164306" y="190421"/>
                  <a:pt x="155575" y="190421"/>
                </a:cubicBezTo>
                <a:cubicBezTo>
                  <a:pt x="146844" y="190421"/>
                  <a:pt x="139700" y="197564"/>
                  <a:pt x="139700" y="206296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20" name="Text 17"/>
          <p:cNvSpPr/>
          <p:nvPr/>
        </p:nvSpPr>
        <p:spPr>
          <a:xfrm>
            <a:off x="8191500" y="6032500"/>
            <a:ext cx="508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智能报表体系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8191500" y="6477000"/>
            <a:ext cx="6858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日油耗报表、车辆油耗对比、油站五星测评，数据驱动决策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7620000" y="7239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5400" y="50800"/>
                </a:moveTo>
                <a:cubicBezTo>
                  <a:pt x="25400" y="22781"/>
                  <a:pt x="48181" y="0"/>
                  <a:pt x="76200" y="0"/>
                </a:cubicBezTo>
                <a:lnTo>
                  <a:pt x="203200" y="0"/>
                </a:lnTo>
                <a:cubicBezTo>
                  <a:pt x="231219" y="0"/>
                  <a:pt x="254000" y="22781"/>
                  <a:pt x="254000" y="50800"/>
                </a:cubicBezTo>
                <a:lnTo>
                  <a:pt x="254000" y="203200"/>
                </a:lnTo>
                <a:lnTo>
                  <a:pt x="260350" y="203200"/>
                </a:lnTo>
                <a:cubicBezTo>
                  <a:pt x="298926" y="203200"/>
                  <a:pt x="330200" y="234474"/>
                  <a:pt x="330200" y="273050"/>
                </a:cubicBezTo>
                <a:lnTo>
                  <a:pt x="330200" y="298450"/>
                </a:lnTo>
                <a:cubicBezTo>
                  <a:pt x="330200" y="309007"/>
                  <a:pt x="338693" y="317500"/>
                  <a:pt x="349250" y="317500"/>
                </a:cubicBezTo>
                <a:cubicBezTo>
                  <a:pt x="359807" y="317500"/>
                  <a:pt x="368300" y="309007"/>
                  <a:pt x="368300" y="298450"/>
                </a:cubicBezTo>
                <a:lnTo>
                  <a:pt x="368300" y="176213"/>
                </a:lnTo>
                <a:cubicBezTo>
                  <a:pt x="346393" y="170577"/>
                  <a:pt x="330200" y="150654"/>
                  <a:pt x="330200" y="127000"/>
                </a:cubicBezTo>
                <a:lnTo>
                  <a:pt x="330200" y="79772"/>
                </a:lnTo>
                <a:lnTo>
                  <a:pt x="309721" y="57309"/>
                </a:lnTo>
                <a:cubicBezTo>
                  <a:pt x="302657" y="49530"/>
                  <a:pt x="303213" y="37465"/>
                  <a:pt x="310991" y="30401"/>
                </a:cubicBezTo>
                <a:cubicBezTo>
                  <a:pt x="318770" y="23336"/>
                  <a:pt x="330835" y="23892"/>
                  <a:pt x="337899" y="31671"/>
                </a:cubicBezTo>
                <a:lnTo>
                  <a:pt x="394811" y="94218"/>
                </a:lnTo>
                <a:cubicBezTo>
                  <a:pt x="402272" y="102394"/>
                  <a:pt x="406400" y="113030"/>
                  <a:pt x="406400" y="124143"/>
                </a:cubicBezTo>
                <a:lnTo>
                  <a:pt x="406400" y="298450"/>
                </a:lnTo>
                <a:cubicBezTo>
                  <a:pt x="406400" y="330041"/>
                  <a:pt x="380841" y="355600"/>
                  <a:pt x="349250" y="355600"/>
                </a:cubicBezTo>
                <a:cubicBezTo>
                  <a:pt x="317659" y="355600"/>
                  <a:pt x="292100" y="330041"/>
                  <a:pt x="292100" y="298450"/>
                </a:cubicBezTo>
                <a:lnTo>
                  <a:pt x="292100" y="273050"/>
                </a:lnTo>
                <a:cubicBezTo>
                  <a:pt x="292100" y="255508"/>
                  <a:pt x="277892" y="241300"/>
                  <a:pt x="260350" y="241300"/>
                </a:cubicBezTo>
                <a:lnTo>
                  <a:pt x="254000" y="241300"/>
                </a:lnTo>
                <a:lnTo>
                  <a:pt x="254000" y="369411"/>
                </a:lnTo>
                <a:cubicBezTo>
                  <a:pt x="261382" y="372031"/>
                  <a:pt x="266700" y="379095"/>
                  <a:pt x="266700" y="387350"/>
                </a:cubicBezTo>
                <a:cubicBezTo>
                  <a:pt x="266700" y="397907"/>
                  <a:pt x="258207" y="406400"/>
                  <a:pt x="247650" y="406400"/>
                </a:cubicBezTo>
                <a:lnTo>
                  <a:pt x="31750" y="406400"/>
                </a:lnTo>
                <a:cubicBezTo>
                  <a:pt x="21193" y="406400"/>
                  <a:pt x="12700" y="397907"/>
                  <a:pt x="12700" y="387350"/>
                </a:cubicBezTo>
                <a:cubicBezTo>
                  <a:pt x="12700" y="379016"/>
                  <a:pt x="18018" y="372031"/>
                  <a:pt x="25400" y="369411"/>
                </a:cubicBezTo>
                <a:lnTo>
                  <a:pt x="25400" y="50800"/>
                </a:lnTo>
                <a:close/>
                <a:moveTo>
                  <a:pt x="76200" y="63500"/>
                </a:moveTo>
                <a:lnTo>
                  <a:pt x="76200" y="139700"/>
                </a:lnTo>
                <a:cubicBezTo>
                  <a:pt x="76200" y="146685"/>
                  <a:pt x="81915" y="152400"/>
                  <a:pt x="88900" y="152400"/>
                </a:cubicBezTo>
                <a:lnTo>
                  <a:pt x="190500" y="152400"/>
                </a:lnTo>
                <a:cubicBezTo>
                  <a:pt x="197485" y="152400"/>
                  <a:pt x="203200" y="146685"/>
                  <a:pt x="203200" y="139700"/>
                </a:cubicBezTo>
                <a:lnTo>
                  <a:pt x="203200" y="63500"/>
                </a:lnTo>
                <a:cubicBezTo>
                  <a:pt x="203200" y="56515"/>
                  <a:pt x="197485" y="50800"/>
                  <a:pt x="190500" y="50800"/>
                </a:cubicBezTo>
                <a:lnTo>
                  <a:pt x="88900" y="50800"/>
                </a:lnTo>
                <a:cubicBezTo>
                  <a:pt x="81915" y="50800"/>
                  <a:pt x="76200" y="56515"/>
                  <a:pt x="76200" y="63500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23" name="Text 20"/>
          <p:cNvSpPr/>
          <p:nvPr/>
        </p:nvSpPr>
        <p:spPr>
          <a:xfrm>
            <a:off x="8191500" y="7239000"/>
            <a:ext cx="508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加油精确统计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8191500" y="7683500"/>
            <a:ext cx="6858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计算每次加油时间、地点和加油量，燃油数字化自动化管理</a:t>
            </a: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762000" y="8636000"/>
            <a:ext cx="14732000" cy="12700"/>
          </a:xfrm>
          <a:prstGeom prst="rect">
            <a:avLst/>
          </a:prstGeom>
          <a:solidFill>
            <a:srgbClr val="E2E8F0"/>
          </a:solidFill>
          <a:ln/>
        </p:spPr>
      </p:sp>
      <p:sp>
        <p:nvSpPr>
          <p:cNvPr id="26" name="Text 23"/>
          <p:cNvSpPr/>
          <p:nvPr/>
        </p:nvSpPr>
        <p:spPr>
          <a:xfrm>
            <a:off x="762000" y="8737600"/>
            <a:ext cx="50800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北京一祺航科技有限公司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航宝车联网 —— 让每一辆车都成为数字资产</dc:title>
  <dc:subject>航宝车联网 —— 让每一辆车都成为数字资产</dc:subject>
  <dc:creator>Kimi</dc:creator>
  <cp:lastModifiedBy>Kimi</cp:lastModifiedBy>
  <cp:revision>1</cp:revision>
  <dcterms:created xsi:type="dcterms:W3CDTF">2026-05-17T13:41:17Z</dcterms:created>
  <dcterms:modified xsi:type="dcterms:W3CDTF">2026-05-17T13:41:17Z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{"Label":"航宝车联网 —— 让每一辆车都成为数字资产","ContentProducer":"001191110108MACG2KBH8F10000","ProduceID":"19e362a5-9442-8b03-8000-00003049d7f1","ReservedCode1":"","ContentPropagator":"001191110108MACG2KBH8F20000","PropagateID":"19e362a5-9442-8b03-8000-00003049d7f1","ReservedCode2":""}</vt:lpwstr>
  </property>
</Properties>
</file>